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notesSlides/notesSlide3.xml" ContentType="application/vnd.openxmlformats-officedocument.presentationml.notesSlide+xml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notesSlides/notesSlide4.xml" ContentType="application/vnd.openxmlformats-officedocument.presentationml.notesSlide+xml"/>
  <Override PartName="/ppt/embeddings/oleObject69.bin" ContentType="application/vnd.openxmlformats-officedocument.oleObject"/>
  <Override PartName="/ppt/notesSlides/notesSlide5.xml" ContentType="application/vnd.openxmlformats-officedocument.presentationml.notesSlide+xml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notesSlides/notesSlide6.xml" ContentType="application/vnd.openxmlformats-officedocument.presentationml.notesSlide+xml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notesSlides/notesSlide7.xml" ContentType="application/vnd.openxmlformats-officedocument.presentationml.notesSlide+xml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notesSlides/notesSlide8.xml" ContentType="application/vnd.openxmlformats-officedocument.presentationml.notesSlide+xml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notesSlides/notesSlide9.xml" ContentType="application/vnd.openxmlformats-officedocument.presentationml.notesSlide+xml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notesSlides/notesSlide10.xml" ContentType="application/vnd.openxmlformats-officedocument.presentationml.notesSlide+xml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notesSlides/notesSlide11.xml" ContentType="application/vnd.openxmlformats-officedocument.presentationml.notesSlide+xml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notesSlides/notesSlide12.xml" ContentType="application/vnd.openxmlformats-officedocument.presentationml.notesSlide+xml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embeddings/oleObject177.bin" ContentType="application/vnd.openxmlformats-officedocument.oleObject"/>
  <Override PartName="/ppt/embeddings/oleObject178.bin" ContentType="application/vnd.openxmlformats-officedocument.oleObject"/>
  <Override PartName="/ppt/embeddings/oleObject179.bin" ContentType="application/vnd.openxmlformats-officedocument.oleObject"/>
  <Override PartName="/ppt/embeddings/oleObject180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81.bin" ContentType="application/vnd.openxmlformats-officedocument.oleObject"/>
  <Override PartName="/ppt/embeddings/oleObject182.bin" ContentType="application/vnd.openxmlformats-officedocument.oleObject"/>
  <Override PartName="/ppt/embeddings/oleObject183.bin" ContentType="application/vnd.openxmlformats-officedocument.oleObject"/>
  <Override PartName="/ppt/embeddings/oleObject184.bin" ContentType="application/vnd.openxmlformats-officedocument.oleObject"/>
  <Override PartName="/ppt/embeddings/oleObject185.bin" ContentType="application/vnd.openxmlformats-officedocument.oleObject"/>
  <Override PartName="/ppt/embeddings/oleObject186.bin" ContentType="application/vnd.openxmlformats-officedocument.oleObject"/>
  <Override PartName="/ppt/embeddings/oleObject187.bin" ContentType="application/vnd.openxmlformats-officedocument.oleObject"/>
  <Override PartName="/ppt/embeddings/oleObject188.bin" ContentType="application/vnd.openxmlformats-officedocument.oleObject"/>
  <Override PartName="/ppt/embeddings/oleObject189.bin" ContentType="application/vnd.openxmlformats-officedocument.oleObject"/>
  <Override PartName="/ppt/embeddings/oleObject190.bin" ContentType="application/vnd.openxmlformats-officedocument.oleObject"/>
  <Override PartName="/ppt/embeddings/oleObject191.bin" ContentType="application/vnd.openxmlformats-officedocument.oleObject"/>
  <Override PartName="/ppt/embeddings/oleObject192.bin" ContentType="application/vnd.openxmlformats-officedocument.oleObject"/>
  <Override PartName="/ppt/embeddings/oleObject193.bin" ContentType="application/vnd.openxmlformats-officedocument.oleObject"/>
  <Override PartName="/ppt/embeddings/oleObject194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195.bin" ContentType="application/vnd.openxmlformats-officedocument.oleObject"/>
  <Override PartName="/ppt/embeddings/oleObject196.bin" ContentType="application/vnd.openxmlformats-officedocument.oleObject"/>
  <Override PartName="/ppt/embeddings/oleObject197.bin" ContentType="application/vnd.openxmlformats-officedocument.oleObject"/>
  <Override PartName="/ppt/embeddings/oleObject198.bin" ContentType="application/vnd.openxmlformats-officedocument.oleObject"/>
  <Override PartName="/ppt/notesSlides/notesSlide22.xml" ContentType="application/vnd.openxmlformats-officedocument.presentationml.notesSlide+xml"/>
  <Override PartName="/ppt/embeddings/oleObject199.bin" ContentType="application/vnd.openxmlformats-officedocument.oleObject"/>
  <Override PartName="/ppt/embeddings/oleObject200.bin" ContentType="application/vnd.openxmlformats-officedocument.oleObject"/>
  <Override PartName="/ppt/embeddings/oleObject201.bin" ContentType="application/vnd.openxmlformats-officedocument.oleObject"/>
  <Override PartName="/ppt/embeddings/oleObject202.bin" ContentType="application/vnd.openxmlformats-officedocument.oleObject"/>
  <Override PartName="/ppt/embeddings/oleObject203.bin" ContentType="application/vnd.openxmlformats-officedocument.oleObject"/>
  <Override PartName="/ppt/embeddings/oleObject204.bin" ContentType="application/vnd.openxmlformats-officedocument.oleObject"/>
  <Override PartName="/ppt/embeddings/oleObject205.bin" ContentType="application/vnd.openxmlformats-officedocument.oleObject"/>
  <Override PartName="/ppt/embeddings/oleObject206.bin" ContentType="application/vnd.openxmlformats-officedocument.oleObject"/>
  <Override PartName="/ppt/embeddings/oleObject207.bin" ContentType="application/vnd.openxmlformats-officedocument.oleObject"/>
  <Override PartName="/ppt/embeddings/oleObject208.bin" ContentType="application/vnd.openxmlformats-officedocument.oleObject"/>
  <Override PartName="/ppt/embeddings/oleObject209.bin" ContentType="application/vnd.openxmlformats-officedocument.oleObject"/>
  <Override PartName="/ppt/embeddings/oleObject210.bin" ContentType="application/vnd.openxmlformats-officedocument.oleObject"/>
  <Override PartName="/ppt/embeddings/oleObject211.bin" ContentType="application/vnd.openxmlformats-officedocument.oleObject"/>
  <Override PartName="/ppt/embeddings/oleObject212.bin" ContentType="application/vnd.openxmlformats-officedocument.oleObject"/>
  <Override PartName="/ppt/embeddings/oleObject213.bin" ContentType="application/vnd.openxmlformats-officedocument.oleObject"/>
  <Override PartName="/ppt/embeddings/oleObject214.bin" ContentType="application/vnd.openxmlformats-officedocument.oleObject"/>
  <Override PartName="/ppt/embeddings/oleObject215.bin" ContentType="application/vnd.openxmlformats-officedocument.oleObject"/>
  <Override PartName="/ppt/embeddings/oleObject216.bin" ContentType="application/vnd.openxmlformats-officedocument.oleObject"/>
  <Override PartName="/ppt/embeddings/oleObject217.bin" ContentType="application/vnd.openxmlformats-officedocument.oleObject"/>
  <Override PartName="/ppt/embeddings/oleObject218.bin" ContentType="application/vnd.openxmlformats-officedocument.oleObject"/>
  <Override PartName="/ppt/embeddings/oleObject219.bin" ContentType="application/vnd.openxmlformats-officedocument.oleObject"/>
  <Override PartName="/ppt/embeddings/oleObject220.bin" ContentType="application/vnd.openxmlformats-officedocument.oleObject"/>
  <Override PartName="/ppt/embeddings/oleObject221.bin" ContentType="application/vnd.openxmlformats-officedocument.oleObject"/>
  <Override PartName="/ppt/embeddings/oleObject222.bin" ContentType="application/vnd.openxmlformats-officedocument.oleObject"/>
  <Override PartName="/ppt/embeddings/oleObject223.bin" ContentType="application/vnd.openxmlformats-officedocument.oleObject"/>
  <Override PartName="/ppt/embeddings/oleObject224.bin" ContentType="application/vnd.openxmlformats-officedocument.oleObject"/>
  <Override PartName="/ppt/embeddings/oleObject225.bin" ContentType="application/vnd.openxmlformats-officedocument.oleObject"/>
  <Override PartName="/ppt/embeddings/oleObject226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227.bin" ContentType="application/vnd.openxmlformats-officedocument.oleObject"/>
  <Override PartName="/ppt/embeddings/oleObject228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229.bin" ContentType="application/vnd.openxmlformats-officedocument.oleObject"/>
  <Override PartName="/ppt/embeddings/oleObject230.bin" ContentType="application/vnd.openxmlformats-officedocument.oleObject"/>
  <Override PartName="/ppt/embeddings/oleObject231.bin" ContentType="application/vnd.openxmlformats-officedocument.oleObject"/>
  <Override PartName="/ppt/embeddings/oleObject232.bin" ContentType="application/vnd.openxmlformats-officedocument.oleObject"/>
  <Override PartName="/ppt/notesSlides/notesSlide27.xml" ContentType="application/vnd.openxmlformats-officedocument.presentationml.notesSlide+xml"/>
  <Override PartName="/ppt/embeddings/oleObject233.bin" ContentType="application/vnd.openxmlformats-officedocument.oleObject"/>
  <Override PartName="/ppt/embeddings/oleObject234.bin" ContentType="application/vnd.openxmlformats-officedocument.oleObject"/>
  <Override PartName="/ppt/embeddings/oleObject235.bin" ContentType="application/vnd.openxmlformats-officedocument.oleObject"/>
  <Override PartName="/ppt/embeddings/oleObject236.bin" ContentType="application/vnd.openxmlformats-officedocument.oleObject"/>
  <Override PartName="/ppt/embeddings/oleObject237.bin" ContentType="application/vnd.openxmlformats-officedocument.oleObject"/>
  <Override PartName="/ppt/notesSlides/notesSlide28.xml" ContentType="application/vnd.openxmlformats-officedocument.presentationml.notesSlide+xml"/>
  <Override PartName="/ppt/embeddings/oleObject238.bin" ContentType="application/vnd.openxmlformats-officedocument.oleObject"/>
  <Override PartName="/ppt/embeddings/oleObject239.bin" ContentType="application/vnd.openxmlformats-officedocument.oleObject"/>
  <Override PartName="/ppt/embeddings/oleObject240.bin" ContentType="application/vnd.openxmlformats-officedocument.oleObject"/>
  <Override PartName="/ppt/embeddings/oleObject241.bin" ContentType="application/vnd.openxmlformats-officedocument.oleObject"/>
  <Override PartName="/ppt/notesSlides/notesSlide29.xml" ContentType="application/vnd.openxmlformats-officedocument.presentationml.notesSlide+xml"/>
  <Override PartName="/ppt/embeddings/oleObject242.bin" ContentType="application/vnd.openxmlformats-officedocument.oleObject"/>
  <Override PartName="/ppt/embeddings/oleObject243.bin" ContentType="application/vnd.openxmlformats-officedocument.oleObject"/>
  <Override PartName="/ppt/embeddings/oleObject244.bin" ContentType="application/vnd.openxmlformats-officedocument.oleObject"/>
  <Override PartName="/ppt/embeddings/oleObject245.bin" ContentType="application/vnd.openxmlformats-officedocument.oleObject"/>
  <Override PartName="/ppt/embeddings/oleObject246.bin" ContentType="application/vnd.openxmlformats-officedocument.oleObject"/>
  <Override PartName="/ppt/embeddings/oleObject247.bin" ContentType="application/vnd.openxmlformats-officedocument.oleObject"/>
  <Override PartName="/ppt/embeddings/oleObject248.bin" ContentType="application/vnd.openxmlformats-officedocument.oleObject"/>
  <Override PartName="/ppt/embeddings/oleObject249.bin" ContentType="application/vnd.openxmlformats-officedocument.oleObject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4"/>
  </p:sldMasterIdLst>
  <p:notesMasterIdLst>
    <p:notesMasterId r:id="rId90"/>
  </p:notesMasterIdLst>
  <p:handoutMasterIdLst>
    <p:handoutMasterId r:id="rId91"/>
  </p:handoutMasterIdLst>
  <p:sldIdLst>
    <p:sldId id="1006" r:id="rId5"/>
    <p:sldId id="1007" r:id="rId6"/>
    <p:sldId id="1008" r:id="rId7"/>
    <p:sldId id="1009" r:id="rId8"/>
    <p:sldId id="1024" r:id="rId9"/>
    <p:sldId id="1025" r:id="rId10"/>
    <p:sldId id="1027" r:id="rId11"/>
    <p:sldId id="1029" r:id="rId12"/>
    <p:sldId id="1011" r:id="rId13"/>
    <p:sldId id="1012" r:id="rId14"/>
    <p:sldId id="1014" r:id="rId15"/>
    <p:sldId id="1015" r:id="rId16"/>
    <p:sldId id="1016" r:id="rId17"/>
    <p:sldId id="1017" r:id="rId18"/>
    <p:sldId id="1018" r:id="rId19"/>
    <p:sldId id="1019" r:id="rId20"/>
    <p:sldId id="1020" r:id="rId21"/>
    <p:sldId id="1021" r:id="rId22"/>
    <p:sldId id="1022" r:id="rId23"/>
    <p:sldId id="1023" r:id="rId24"/>
    <p:sldId id="881" r:id="rId25"/>
    <p:sldId id="1033" r:id="rId26"/>
    <p:sldId id="1030" r:id="rId27"/>
    <p:sldId id="1031" r:id="rId28"/>
    <p:sldId id="1032" r:id="rId29"/>
    <p:sldId id="1028" r:id="rId30"/>
    <p:sldId id="882" r:id="rId31"/>
    <p:sldId id="883" r:id="rId32"/>
    <p:sldId id="884" r:id="rId33"/>
    <p:sldId id="885" r:id="rId34"/>
    <p:sldId id="886" r:id="rId35"/>
    <p:sldId id="887" r:id="rId36"/>
    <p:sldId id="888" r:id="rId37"/>
    <p:sldId id="889" r:id="rId38"/>
    <p:sldId id="890" r:id="rId39"/>
    <p:sldId id="915" r:id="rId40"/>
    <p:sldId id="916" r:id="rId41"/>
    <p:sldId id="917" r:id="rId42"/>
    <p:sldId id="918" r:id="rId43"/>
    <p:sldId id="919" r:id="rId44"/>
    <p:sldId id="920" r:id="rId45"/>
    <p:sldId id="1005" r:id="rId46"/>
    <p:sldId id="960" r:id="rId47"/>
    <p:sldId id="961" r:id="rId48"/>
    <p:sldId id="963" r:id="rId49"/>
    <p:sldId id="965" r:id="rId50"/>
    <p:sldId id="967" r:id="rId51"/>
    <p:sldId id="969" r:id="rId52"/>
    <p:sldId id="971" r:id="rId53"/>
    <p:sldId id="973" r:id="rId54"/>
    <p:sldId id="974" r:id="rId55"/>
    <p:sldId id="975" r:id="rId56"/>
    <p:sldId id="977" r:id="rId57"/>
    <p:sldId id="978" r:id="rId58"/>
    <p:sldId id="979" r:id="rId59"/>
    <p:sldId id="980" r:id="rId60"/>
    <p:sldId id="981" r:id="rId61"/>
    <p:sldId id="982" r:id="rId62"/>
    <p:sldId id="983" r:id="rId63"/>
    <p:sldId id="984" r:id="rId64"/>
    <p:sldId id="985" r:id="rId65"/>
    <p:sldId id="986" r:id="rId66"/>
    <p:sldId id="987" r:id="rId67"/>
    <p:sldId id="988" r:id="rId68"/>
    <p:sldId id="989" r:id="rId69"/>
    <p:sldId id="990" r:id="rId70"/>
    <p:sldId id="1040" r:id="rId71"/>
    <p:sldId id="1041" r:id="rId72"/>
    <p:sldId id="1042" r:id="rId73"/>
    <p:sldId id="991" r:id="rId74"/>
    <p:sldId id="992" r:id="rId75"/>
    <p:sldId id="1034" r:id="rId76"/>
    <p:sldId id="1036" r:id="rId77"/>
    <p:sldId id="1035" r:id="rId78"/>
    <p:sldId id="1038" r:id="rId79"/>
    <p:sldId id="1037" r:id="rId80"/>
    <p:sldId id="993" r:id="rId81"/>
    <p:sldId id="994" r:id="rId82"/>
    <p:sldId id="995" r:id="rId83"/>
    <p:sldId id="996" r:id="rId84"/>
    <p:sldId id="997" r:id="rId85"/>
    <p:sldId id="998" r:id="rId86"/>
    <p:sldId id="999" r:id="rId87"/>
    <p:sldId id="1000" r:id="rId88"/>
    <p:sldId id="1001" r:id="rId89"/>
  </p:sldIdLst>
  <p:sldSz cx="9906000" cy="6858000" type="A4"/>
  <p:notesSz cx="6662738" cy="99060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588">
          <p15:clr>
            <a:srgbClr val="A4A3A4"/>
          </p15:clr>
        </p15:guide>
        <p15:guide id="2" pos="438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BFF13"/>
    <a:srgbClr val="3333FF"/>
    <a:srgbClr val="FF0000"/>
    <a:srgbClr val="FF00FF"/>
    <a:srgbClr val="FFCCCC"/>
    <a:srgbClr val="FFCCFF"/>
    <a:srgbClr val="FFFF00"/>
    <a:srgbClr val="3366CC"/>
    <a:srgbClr val="000066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16" autoAdjust="0"/>
    <p:restoredTop sz="94609" autoAdjust="0"/>
  </p:normalViewPr>
  <p:slideViewPr>
    <p:cSldViewPr snapToGrid="0">
      <p:cViewPr varScale="1">
        <p:scale>
          <a:sx n="123" d="100"/>
          <a:sy n="123" d="100"/>
        </p:scale>
        <p:origin x="-1520" y="-104"/>
      </p:cViewPr>
      <p:guideLst>
        <p:guide orient="horz" pos="2588"/>
        <p:guide pos="43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notesMaster" Target="notesMasters/notesMaster1.xml"/><Relationship Id="rId91" Type="http://schemas.openxmlformats.org/officeDocument/2006/relationships/handoutMaster" Target="handoutMasters/handoutMaster1.xml"/><Relationship Id="rId92" Type="http://schemas.openxmlformats.org/officeDocument/2006/relationships/printerSettings" Target="printerSettings/printerSettings1.bin"/><Relationship Id="rId93" Type="http://schemas.openxmlformats.org/officeDocument/2006/relationships/presProps" Target="presProps.xml"/><Relationship Id="rId94" Type="http://schemas.openxmlformats.org/officeDocument/2006/relationships/viewProps" Target="viewProps.xml"/><Relationship Id="rId95" Type="http://schemas.openxmlformats.org/officeDocument/2006/relationships/theme" Target="theme/theme1.xml"/><Relationship Id="rId96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image" Target="../media/image49.wmf"/><Relationship Id="rId2" Type="http://schemas.openxmlformats.org/officeDocument/2006/relationships/image" Target="../media/image50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1" Type="http://schemas.openxmlformats.org/officeDocument/2006/relationships/image" Target="../media/image53.emf"/><Relationship Id="rId2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7" Type="http://schemas.openxmlformats.org/officeDocument/2006/relationships/image" Target="../media/image77.emf"/><Relationship Id="rId8" Type="http://schemas.openxmlformats.org/officeDocument/2006/relationships/image" Target="../media/image78.emf"/><Relationship Id="rId9" Type="http://schemas.openxmlformats.org/officeDocument/2006/relationships/image" Target="../media/image79.emf"/><Relationship Id="rId10" Type="http://schemas.openxmlformats.org/officeDocument/2006/relationships/image" Target="../media/image80.emf"/><Relationship Id="rId11" Type="http://schemas.openxmlformats.org/officeDocument/2006/relationships/image" Target="../media/image81.emf"/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7.emf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7" Type="http://schemas.openxmlformats.org/officeDocument/2006/relationships/image" Target="../media/image90.emf"/><Relationship Id="rId8" Type="http://schemas.openxmlformats.org/officeDocument/2006/relationships/image" Target="../media/image16.wmf"/><Relationship Id="rId1" Type="http://schemas.openxmlformats.org/officeDocument/2006/relationships/image" Target="../media/image86.emf"/><Relationship Id="rId2" Type="http://schemas.openxmlformats.org/officeDocument/2006/relationships/image" Target="../media/image8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6" Type="http://schemas.openxmlformats.org/officeDocument/2006/relationships/image" Target="../media/image16.wmf"/><Relationship Id="rId1" Type="http://schemas.openxmlformats.org/officeDocument/2006/relationships/image" Target="../media/image91.emf"/><Relationship Id="rId2" Type="http://schemas.openxmlformats.org/officeDocument/2006/relationships/image" Target="../media/image9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wmf"/><Relationship Id="rId6" Type="http://schemas.openxmlformats.org/officeDocument/2006/relationships/image" Target="../media/image8.emf"/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7.emf"/><Relationship Id="rId5" Type="http://schemas.openxmlformats.org/officeDocument/2006/relationships/image" Target="../media/image90.emf"/><Relationship Id="rId6" Type="http://schemas.openxmlformats.org/officeDocument/2006/relationships/image" Target="../media/image98.emf"/><Relationship Id="rId7" Type="http://schemas.openxmlformats.org/officeDocument/2006/relationships/image" Target="../media/image99.emf"/><Relationship Id="rId8" Type="http://schemas.openxmlformats.org/officeDocument/2006/relationships/image" Target="../media/image100.emf"/><Relationship Id="rId9" Type="http://schemas.openxmlformats.org/officeDocument/2006/relationships/image" Target="../media/image101.emf"/><Relationship Id="rId10" Type="http://schemas.openxmlformats.org/officeDocument/2006/relationships/image" Target="../media/image16.wmf"/><Relationship Id="rId1" Type="http://schemas.openxmlformats.org/officeDocument/2006/relationships/image" Target="../media/image96.emf"/><Relationship Id="rId2" Type="http://schemas.openxmlformats.org/officeDocument/2006/relationships/image" Target="../media/image9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Relationship Id="rId2" Type="http://schemas.openxmlformats.org/officeDocument/2006/relationships/image" Target="../media/image103.emf"/><Relationship Id="rId3" Type="http://schemas.openxmlformats.org/officeDocument/2006/relationships/image" Target="../media/image10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Relationship Id="rId2" Type="http://schemas.openxmlformats.org/officeDocument/2006/relationships/image" Target="../media/image106.emf"/><Relationship Id="rId3" Type="http://schemas.openxmlformats.org/officeDocument/2006/relationships/image" Target="../media/image10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Relationship Id="rId2" Type="http://schemas.openxmlformats.org/officeDocument/2006/relationships/image" Target="../media/image109.emf"/><Relationship Id="rId3" Type="http://schemas.openxmlformats.org/officeDocument/2006/relationships/image" Target="../media/image107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4" Type="http://schemas.openxmlformats.org/officeDocument/2006/relationships/image" Target="../media/image113.emf"/><Relationship Id="rId1" Type="http://schemas.openxmlformats.org/officeDocument/2006/relationships/image" Target="../media/image110.wmf"/><Relationship Id="rId2" Type="http://schemas.openxmlformats.org/officeDocument/2006/relationships/image" Target="../media/image111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image" Target="../media/image116.emf"/><Relationship Id="rId5" Type="http://schemas.openxmlformats.org/officeDocument/2006/relationships/image" Target="../media/image117.emf"/><Relationship Id="rId6" Type="http://schemas.openxmlformats.org/officeDocument/2006/relationships/image" Target="../media/image118.emf"/><Relationship Id="rId7" Type="http://schemas.openxmlformats.org/officeDocument/2006/relationships/image" Target="../media/image119.emf"/><Relationship Id="rId8" Type="http://schemas.openxmlformats.org/officeDocument/2006/relationships/image" Target="../media/image120.emf"/><Relationship Id="rId1" Type="http://schemas.openxmlformats.org/officeDocument/2006/relationships/image" Target="../media/image113.emf"/><Relationship Id="rId2" Type="http://schemas.openxmlformats.org/officeDocument/2006/relationships/image" Target="../media/image114.emf"/></Relationships>
</file>

<file path=ppt/drawings/_rels/vmlDrawing26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emf"/><Relationship Id="rId12" Type="http://schemas.openxmlformats.org/officeDocument/2006/relationships/image" Target="../media/image132.emf"/><Relationship Id="rId13" Type="http://schemas.openxmlformats.org/officeDocument/2006/relationships/image" Target="../media/image133.emf"/><Relationship Id="rId1" Type="http://schemas.openxmlformats.org/officeDocument/2006/relationships/image" Target="../media/image121.emf"/><Relationship Id="rId2" Type="http://schemas.openxmlformats.org/officeDocument/2006/relationships/image" Target="../media/image122.emf"/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5" Type="http://schemas.openxmlformats.org/officeDocument/2006/relationships/image" Target="../media/image125.emf"/><Relationship Id="rId6" Type="http://schemas.openxmlformats.org/officeDocument/2006/relationships/image" Target="../media/image126.emf"/><Relationship Id="rId7" Type="http://schemas.openxmlformats.org/officeDocument/2006/relationships/image" Target="../media/image127.emf"/><Relationship Id="rId8" Type="http://schemas.openxmlformats.org/officeDocument/2006/relationships/image" Target="../media/image128.emf"/><Relationship Id="rId9" Type="http://schemas.openxmlformats.org/officeDocument/2006/relationships/image" Target="../media/image129.emf"/><Relationship Id="rId10" Type="http://schemas.openxmlformats.org/officeDocument/2006/relationships/image" Target="../media/image130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136.emf"/><Relationship Id="rId1" Type="http://schemas.openxmlformats.org/officeDocument/2006/relationships/image" Target="../media/image134.emf"/><Relationship Id="rId2" Type="http://schemas.openxmlformats.org/officeDocument/2006/relationships/image" Target="../media/image135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41.emf"/><Relationship Id="rId6" Type="http://schemas.openxmlformats.org/officeDocument/2006/relationships/image" Target="../media/image142.emf"/><Relationship Id="rId7" Type="http://schemas.openxmlformats.org/officeDocument/2006/relationships/image" Target="../media/image143.emf"/><Relationship Id="rId1" Type="http://schemas.openxmlformats.org/officeDocument/2006/relationships/image" Target="../media/image137.wmf"/><Relationship Id="rId2" Type="http://schemas.openxmlformats.org/officeDocument/2006/relationships/image" Target="../media/image138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4" Type="http://schemas.openxmlformats.org/officeDocument/2006/relationships/image" Target="../media/image147.emf"/><Relationship Id="rId5" Type="http://schemas.openxmlformats.org/officeDocument/2006/relationships/image" Target="../media/image148.emf"/><Relationship Id="rId6" Type="http://schemas.openxmlformats.org/officeDocument/2006/relationships/image" Target="../media/image149.emf"/><Relationship Id="rId7" Type="http://schemas.openxmlformats.org/officeDocument/2006/relationships/image" Target="../media/image150.emf"/><Relationship Id="rId8" Type="http://schemas.openxmlformats.org/officeDocument/2006/relationships/image" Target="../media/image151.emf"/><Relationship Id="rId1" Type="http://schemas.openxmlformats.org/officeDocument/2006/relationships/image" Target="../media/image144.emf"/><Relationship Id="rId2" Type="http://schemas.openxmlformats.org/officeDocument/2006/relationships/image" Target="../media/image14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8.emf"/><Relationship Id="rId1" Type="http://schemas.openxmlformats.org/officeDocument/2006/relationships/image" Target="../media/image9.emf"/><Relationship Id="rId2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45.emf"/><Relationship Id="rId5" Type="http://schemas.openxmlformats.org/officeDocument/2006/relationships/image" Target="../media/image155.emf"/><Relationship Id="rId1" Type="http://schemas.openxmlformats.org/officeDocument/2006/relationships/image" Target="../media/image152.emf"/><Relationship Id="rId2" Type="http://schemas.openxmlformats.org/officeDocument/2006/relationships/image" Target="../media/image153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Relationship Id="rId2" Type="http://schemas.openxmlformats.org/officeDocument/2006/relationships/image" Target="../media/image15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Relationship Id="rId2" Type="http://schemas.openxmlformats.org/officeDocument/2006/relationships/image" Target="../media/image16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1" Type="http://schemas.openxmlformats.org/officeDocument/2006/relationships/image" Target="../media/image162.wmf"/><Relationship Id="rId2" Type="http://schemas.openxmlformats.org/officeDocument/2006/relationships/image" Target="../media/image163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5" Type="http://schemas.openxmlformats.org/officeDocument/2006/relationships/image" Target="../media/image170.emf"/><Relationship Id="rId1" Type="http://schemas.openxmlformats.org/officeDocument/2006/relationships/image" Target="../media/image166.emf"/><Relationship Id="rId2" Type="http://schemas.openxmlformats.org/officeDocument/2006/relationships/image" Target="../media/image16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Relationship Id="rId2" Type="http://schemas.openxmlformats.org/officeDocument/2006/relationships/image" Target="../media/image172.wmf"/><Relationship Id="rId3" Type="http://schemas.openxmlformats.org/officeDocument/2006/relationships/image" Target="../media/image17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3.emf"/><Relationship Id="rId2" Type="http://schemas.openxmlformats.org/officeDocument/2006/relationships/image" Target="../media/image184.emf"/><Relationship Id="rId3" Type="http://schemas.openxmlformats.org/officeDocument/2006/relationships/image" Target="../media/image18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4" Type="http://schemas.openxmlformats.org/officeDocument/2006/relationships/image" Target="../media/image195.wmf"/><Relationship Id="rId1" Type="http://schemas.openxmlformats.org/officeDocument/2006/relationships/image" Target="../media/image192.wmf"/><Relationship Id="rId2" Type="http://schemas.openxmlformats.org/officeDocument/2006/relationships/image" Target="../media/image193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Relationship Id="rId2" Type="http://schemas.openxmlformats.org/officeDocument/2006/relationships/image" Target="../media/image197.wmf"/><Relationship Id="rId3" Type="http://schemas.openxmlformats.org/officeDocument/2006/relationships/image" Target="../media/image198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16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image" Target="../media/image224.emf"/><Relationship Id="rId2" Type="http://schemas.openxmlformats.org/officeDocument/2006/relationships/image" Target="../media/image225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5" Type="http://schemas.openxmlformats.org/officeDocument/2006/relationships/image" Target="../media/image238.emf"/><Relationship Id="rId1" Type="http://schemas.openxmlformats.org/officeDocument/2006/relationships/image" Target="../media/image234.emf"/><Relationship Id="rId2" Type="http://schemas.openxmlformats.org/officeDocument/2006/relationships/image" Target="../media/image235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emf"/><Relationship Id="rId4" Type="http://schemas.openxmlformats.org/officeDocument/2006/relationships/image" Target="../media/image241.emf"/><Relationship Id="rId5" Type="http://schemas.openxmlformats.org/officeDocument/2006/relationships/image" Target="../media/image242.emf"/><Relationship Id="rId6" Type="http://schemas.openxmlformats.org/officeDocument/2006/relationships/image" Target="../media/image243.emf"/><Relationship Id="rId7" Type="http://schemas.openxmlformats.org/officeDocument/2006/relationships/image" Target="../media/image244.emf"/><Relationship Id="rId8" Type="http://schemas.openxmlformats.org/officeDocument/2006/relationships/image" Target="../media/image245.emf"/><Relationship Id="rId9" Type="http://schemas.openxmlformats.org/officeDocument/2006/relationships/image" Target="../media/image246.emf"/><Relationship Id="rId1" Type="http://schemas.openxmlformats.org/officeDocument/2006/relationships/image" Target="../media/image237.emf"/><Relationship Id="rId2" Type="http://schemas.openxmlformats.org/officeDocument/2006/relationships/image" Target="../media/image239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Relationship Id="rId2" Type="http://schemas.openxmlformats.org/officeDocument/2006/relationships/image" Target="../media/image248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emf"/><Relationship Id="rId4" Type="http://schemas.openxmlformats.org/officeDocument/2006/relationships/image" Target="../media/image253.emf"/><Relationship Id="rId1" Type="http://schemas.openxmlformats.org/officeDocument/2006/relationships/image" Target="../media/image250.emf"/><Relationship Id="rId2" Type="http://schemas.openxmlformats.org/officeDocument/2006/relationships/image" Target="../media/image251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4" Type="http://schemas.openxmlformats.org/officeDocument/2006/relationships/image" Target="../media/image257.emf"/><Relationship Id="rId5" Type="http://schemas.openxmlformats.org/officeDocument/2006/relationships/image" Target="../media/image258.emf"/><Relationship Id="rId1" Type="http://schemas.openxmlformats.org/officeDocument/2006/relationships/image" Target="../media/image254.emf"/><Relationship Id="rId2" Type="http://schemas.openxmlformats.org/officeDocument/2006/relationships/image" Target="../media/image255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emf"/><Relationship Id="rId4" Type="http://schemas.openxmlformats.org/officeDocument/2006/relationships/image" Target="../media/image262.emf"/><Relationship Id="rId1" Type="http://schemas.openxmlformats.org/officeDocument/2006/relationships/image" Target="../media/image259.emf"/><Relationship Id="rId2" Type="http://schemas.openxmlformats.org/officeDocument/2006/relationships/image" Target="../media/image26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8" Type="http://schemas.openxmlformats.org/officeDocument/2006/relationships/image" Target="../media/image16.w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emf"/><Relationship Id="rId4" Type="http://schemas.openxmlformats.org/officeDocument/2006/relationships/image" Target="../media/image266.emf"/><Relationship Id="rId5" Type="http://schemas.openxmlformats.org/officeDocument/2006/relationships/image" Target="../media/image267.emf"/><Relationship Id="rId6" Type="http://schemas.openxmlformats.org/officeDocument/2006/relationships/image" Target="../media/image268.emf"/><Relationship Id="rId7" Type="http://schemas.openxmlformats.org/officeDocument/2006/relationships/image" Target="../media/image269.emf"/><Relationship Id="rId8" Type="http://schemas.openxmlformats.org/officeDocument/2006/relationships/image" Target="../media/image270.emf"/><Relationship Id="rId1" Type="http://schemas.openxmlformats.org/officeDocument/2006/relationships/image" Target="../media/image263.emf"/><Relationship Id="rId2" Type="http://schemas.openxmlformats.org/officeDocument/2006/relationships/image" Target="../media/image264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3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image" Target="../media/image22.emf"/><Relationship Id="rId2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7" Type="http://schemas.openxmlformats.org/officeDocument/2006/relationships/image" Target="../media/image39.emf"/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1" Type="http://schemas.openxmlformats.org/officeDocument/2006/relationships/image" Target="../media/image43.wmf"/><Relationship Id="rId2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080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553" y="2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7700" y="741363"/>
            <a:ext cx="5367338" cy="3716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8366" y="4704660"/>
            <a:ext cx="4886008" cy="445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10947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553" y="9410947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ahoma" pitchFamily="34" charset="0"/>
              </a:defRPr>
            </a:lvl1pPr>
          </a:lstStyle>
          <a:p>
            <a:fld id="{3C32521E-4158-4FEB-AB62-14D3121BD3A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956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>
                <a:solidFill>
                  <a:srgbClr val="000000"/>
                </a:solidFill>
              </a:rPr>
              <a:pPr/>
              <a:t>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08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858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596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36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13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42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185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43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24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50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91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5293C-7044-4469-87B4-CBF637726911}" type="slidenum">
              <a:rPr lang="zh-TW" altLang="en-US" smtClean="0"/>
              <a:pPr/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31195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5293C-7044-4469-87B4-CBF637726911}" type="slidenum">
              <a:rPr lang="zh-TW" altLang="en-US" smtClean="0"/>
              <a:pPr/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286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86EC3-F010-4540-AEC7-975B771F0C51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40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6C1B-D3A7-434B-A1B0-189E3D1C4527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8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5DA74E-F857-4DE5-9AB4-E84BD5EA0D52}" type="slidenum">
              <a:rPr lang="en-US" altLang="zh-CN" smtClean="0">
                <a:solidFill>
                  <a:srgbClr val="000000"/>
                </a:solidFill>
              </a:rPr>
              <a:pPr/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4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86EC3-F010-4540-AEC7-975B771F0C51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690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latin typeface="Arial" pitchFamily="34" charset="0"/>
                <a:ea typeface="宋体" pitchFamily="2" charset="-122"/>
                <a:cs typeface="Arial" pitchFamily="34" charset="0"/>
              </a:rPr>
              <a:t>Math for CS</a:t>
            </a:r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D26A1A-BFC7-4B16-9D15-AB1DBA8D2E1C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zh-CN" smtClean="0">
                <a:latin typeface="Arial" pitchFamily="34" charset="0"/>
                <a:ea typeface="宋体" pitchFamily="2" charset="-122"/>
                <a:cs typeface="Arial" pitchFamily="34" charset="0"/>
              </a:rPr>
              <a:t>Outline:</a:t>
            </a:r>
          </a:p>
          <a:p>
            <a:pPr eaLnBrk="1" hangingPunct="1"/>
            <a:r>
              <a:rPr lang="en-US" altLang="zh-CN" smtClean="0">
                <a:latin typeface="Arial" pitchFamily="34" charset="0"/>
                <a:ea typeface="宋体" pitchFamily="2" charset="-122"/>
                <a:cs typeface="Arial" pitchFamily="34" charset="0"/>
              </a:rPr>
              <a:t>Central Scientific Problem – Artificial Intelligence</a:t>
            </a:r>
          </a:p>
          <a:p>
            <a:pPr eaLnBrk="1" hangingPunct="1"/>
            <a:r>
              <a:rPr lang="en-US" altLang="zh-CN" smtClean="0">
                <a:latin typeface="Arial" pitchFamily="34" charset="0"/>
                <a:ea typeface="宋体" pitchFamily="2" charset="-122"/>
                <a:cs typeface="Arial" pitchFamily="34" charset="0"/>
              </a:rPr>
              <a:t>Machine Learning: </a:t>
            </a:r>
          </a:p>
          <a:p>
            <a:pPr eaLnBrk="1" hangingPunct="1"/>
            <a:r>
              <a:rPr lang="en-US" altLang="zh-CN" smtClean="0">
                <a:latin typeface="Arial" pitchFamily="34" charset="0"/>
                <a:ea typeface="宋体" pitchFamily="2" charset="-122"/>
                <a:cs typeface="Arial" pitchFamily="34" charset="0"/>
              </a:rPr>
              <a:t>Definition</a:t>
            </a:r>
          </a:p>
          <a:p>
            <a:pPr eaLnBrk="1" hangingPunct="1"/>
            <a:r>
              <a:rPr lang="en-US" altLang="zh-CN" smtClean="0">
                <a:latin typeface="Arial" pitchFamily="34" charset="0"/>
                <a:ea typeface="宋体" pitchFamily="2" charset="-122"/>
                <a:cs typeface="Arial" pitchFamily="34" charset="0"/>
              </a:rPr>
              <a:t>Specifics</a:t>
            </a:r>
          </a:p>
          <a:p>
            <a:pPr eaLnBrk="1" hangingPunct="1"/>
            <a:r>
              <a:rPr lang="en-US" altLang="zh-CN" smtClean="0">
                <a:latin typeface="Arial" pitchFamily="34" charset="0"/>
                <a:ea typeface="宋体" pitchFamily="2" charset="-122"/>
                <a:cs typeface="Arial" pitchFamily="34" charset="0"/>
              </a:rPr>
              <a:t>Requirements</a:t>
            </a:r>
          </a:p>
          <a:p>
            <a:pPr eaLnBrk="1" hangingPunct="1"/>
            <a:r>
              <a:rPr lang="en-US" altLang="zh-CN" smtClean="0">
                <a:latin typeface="Arial" pitchFamily="34" charset="0"/>
                <a:ea typeface="宋体" pitchFamily="2" charset="-122"/>
                <a:cs typeface="Arial" pitchFamily="34" charset="0"/>
              </a:rPr>
              <a:t>Existing Solutions and their limitations</a:t>
            </a:r>
          </a:p>
          <a:p>
            <a:pPr eaLnBrk="1" hangingPunct="1"/>
            <a:r>
              <a:rPr lang="en-US" altLang="zh-CN" smtClean="0">
                <a:latin typeface="Arial" pitchFamily="34" charset="0"/>
                <a:ea typeface="宋体" pitchFamily="2" charset="-122"/>
                <a:cs typeface="Arial" pitchFamily="34" charset="0"/>
              </a:rPr>
              <a:t>Multiresolution Approximation: Limitation</a:t>
            </a:r>
          </a:p>
          <a:p>
            <a:pPr eaLnBrk="1" hangingPunct="1"/>
            <a:r>
              <a:rPr lang="en-US" altLang="zh-CN" smtClean="0">
                <a:latin typeface="Arial" pitchFamily="34" charset="0"/>
                <a:ea typeface="宋体" pitchFamily="2" charset="-122"/>
                <a:cs typeface="Arial" pitchFamily="34" charset="0"/>
              </a:rPr>
              <a:t>Our Approach. Results. Binarization. Plans.</a:t>
            </a:r>
          </a:p>
          <a:p>
            <a:pPr eaLnBrk="1" hangingPunct="1"/>
            <a:endParaRPr lang="en-US" altLang="zh-CN" smtClean="0">
              <a:latin typeface="Arial" pitchFamily="34" charset="0"/>
              <a:ea typeface="宋体" pitchFamily="2" charset="-122"/>
              <a:cs typeface="Arial" pitchFamily="34" charset="0"/>
            </a:endParaRPr>
          </a:p>
          <a:p>
            <a:pPr eaLnBrk="1" hangingPunct="1"/>
            <a:endParaRPr lang="en-US" altLang="zh-CN" smtClean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3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61DF32-B20E-4F87-8067-153D5EDD7E77}" type="slidenum">
              <a:rPr lang="en-GB" smtClean="0"/>
              <a:pPr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256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70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695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62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62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62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625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62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362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>
                <a:solidFill>
                  <a:srgbClr val="000000"/>
                </a:solidFill>
              </a:rPr>
              <a:pPr/>
              <a:t>11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31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648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917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168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506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0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188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1211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5018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47700" y="741363"/>
            <a:ext cx="5367338" cy="37163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472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27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97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06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43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112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7700" y="741363"/>
            <a:ext cx="536733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522AD-9CD9-472F-BF1C-89AF9ABE9DF2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46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4"/>
            <a:ext cx="84201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71BA-C0A1-4A3D-9374-6B78C99BF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B102-E22C-4DA0-A130-91B64DFDE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1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57"/>
            <a:ext cx="222885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57"/>
            <a:ext cx="652145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7E36-9BE5-4ACB-AA3A-85E62EB963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2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7818"/>
            <a:ext cx="8915400" cy="11398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495300" y="1600205"/>
            <a:ext cx="4375150" cy="45307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5550" y="1600205"/>
            <a:ext cx="4375150" cy="45307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243638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243638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5D217A49-379A-4404-AC81-3BA961A815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926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7650" y="1600200"/>
            <a:ext cx="462280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0"/>
            <a:ext cx="46228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4038600"/>
            <a:ext cx="46228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Math for CS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11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7485C8-D9B8-4F71-A68A-5D48CB98C93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591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19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SOFT221:  Server-Side Programming and Development 2006 - 07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F866-5DA6-446D-817F-2EA09839C1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A44D-B48C-44A9-9C08-7E0732E093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4DD2-093D-4BCC-A9E4-CBDAA79BCD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2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0A191-3648-4CD3-9109-FFA13344E1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8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14DB-5C40-4318-9D69-0BFF83BF3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1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69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A726-27C4-49DC-B409-CAA930FED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692C-860E-467F-8A2B-9AADAE3A7E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4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6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12/02/18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69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69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41D83-DF40-4799-80E2-778CE4AB15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  <p:sldLayoutId id="2147484326" r:id="rId12"/>
    <p:sldLayoutId id="2147484327" r:id="rId13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4" Type="http://schemas.openxmlformats.org/officeDocument/2006/relationships/image" Target="../media/image4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9.bin"/><Relationship Id="rId12" Type="http://schemas.openxmlformats.org/officeDocument/2006/relationships/image" Target="../media/image47.emf"/><Relationship Id="rId13" Type="http://schemas.openxmlformats.org/officeDocument/2006/relationships/oleObject" Target="../embeddings/oleObject50.bin"/><Relationship Id="rId14" Type="http://schemas.openxmlformats.org/officeDocument/2006/relationships/image" Target="../media/image4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45.bin"/><Relationship Id="rId4" Type="http://schemas.openxmlformats.org/officeDocument/2006/relationships/image" Target="../media/image43.wmf"/><Relationship Id="rId5" Type="http://schemas.openxmlformats.org/officeDocument/2006/relationships/oleObject" Target="../embeddings/oleObject46.bin"/><Relationship Id="rId6" Type="http://schemas.openxmlformats.org/officeDocument/2006/relationships/image" Target="../media/image44.emf"/><Relationship Id="rId7" Type="http://schemas.openxmlformats.org/officeDocument/2006/relationships/oleObject" Target="../embeddings/oleObject47.bin"/><Relationship Id="rId8" Type="http://schemas.openxmlformats.org/officeDocument/2006/relationships/image" Target="../media/image45.emf"/><Relationship Id="rId9" Type="http://schemas.openxmlformats.org/officeDocument/2006/relationships/oleObject" Target="../embeddings/oleObject48.bin"/><Relationship Id="rId10" Type="http://schemas.openxmlformats.org/officeDocument/2006/relationships/image" Target="../media/image4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49.wm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53.bin"/><Relationship Id="rId8" Type="http://schemas.openxmlformats.org/officeDocument/2006/relationships/image" Target="../media/image51.emf"/><Relationship Id="rId9" Type="http://schemas.openxmlformats.org/officeDocument/2006/relationships/oleObject" Target="../embeddings/oleObject54.bin"/><Relationship Id="rId10" Type="http://schemas.openxmlformats.org/officeDocument/2006/relationships/image" Target="../media/image5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9.bin"/><Relationship Id="rId12" Type="http://schemas.openxmlformats.org/officeDocument/2006/relationships/image" Target="../media/image57.emf"/><Relationship Id="rId13" Type="http://schemas.openxmlformats.org/officeDocument/2006/relationships/oleObject" Target="../embeddings/oleObject60.bin"/><Relationship Id="rId14" Type="http://schemas.openxmlformats.org/officeDocument/2006/relationships/image" Target="../media/image58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55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56.bin"/><Relationship Id="rId6" Type="http://schemas.openxmlformats.org/officeDocument/2006/relationships/image" Target="../media/image54.wmf"/><Relationship Id="rId7" Type="http://schemas.openxmlformats.org/officeDocument/2006/relationships/oleObject" Target="../embeddings/oleObject57.bin"/><Relationship Id="rId8" Type="http://schemas.openxmlformats.org/officeDocument/2006/relationships/image" Target="../media/image55.emf"/><Relationship Id="rId9" Type="http://schemas.openxmlformats.org/officeDocument/2006/relationships/oleObject" Target="../embeddings/oleObject58.bin"/><Relationship Id="rId10" Type="http://schemas.openxmlformats.org/officeDocument/2006/relationships/image" Target="../media/image5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4" Type="http://schemas.openxmlformats.org/officeDocument/2006/relationships/image" Target="../media/image59.emf"/><Relationship Id="rId5" Type="http://schemas.openxmlformats.org/officeDocument/2006/relationships/oleObject" Target="../embeddings/oleObject62.bin"/><Relationship Id="rId6" Type="http://schemas.openxmlformats.org/officeDocument/2006/relationships/image" Target="../media/image60.emf"/><Relationship Id="rId7" Type="http://schemas.openxmlformats.org/officeDocument/2006/relationships/oleObject" Target="../embeddings/oleObject63.bin"/><Relationship Id="rId8" Type="http://schemas.openxmlformats.org/officeDocument/2006/relationships/image" Target="../media/image61.emf"/><Relationship Id="rId9" Type="http://schemas.openxmlformats.org/officeDocument/2006/relationships/oleObject" Target="../embeddings/oleObject64.bin"/><Relationship Id="rId10" Type="http://schemas.openxmlformats.org/officeDocument/2006/relationships/image" Target="../media/image6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4" Type="http://schemas.openxmlformats.org/officeDocument/2006/relationships/image" Target="../media/image63.emf"/><Relationship Id="rId5" Type="http://schemas.openxmlformats.org/officeDocument/2006/relationships/oleObject" Target="../embeddings/oleObject66.bin"/><Relationship Id="rId6" Type="http://schemas.openxmlformats.org/officeDocument/2006/relationships/image" Target="../media/image64.emf"/><Relationship Id="rId7" Type="http://schemas.openxmlformats.org/officeDocument/2006/relationships/oleObject" Target="../embeddings/oleObject67.bin"/><Relationship Id="rId8" Type="http://schemas.openxmlformats.org/officeDocument/2006/relationships/image" Target="../media/image65.emf"/><Relationship Id="rId9" Type="http://schemas.openxmlformats.org/officeDocument/2006/relationships/oleObject" Target="../embeddings/oleObject68.bin"/><Relationship Id="rId10" Type="http://schemas.openxmlformats.org/officeDocument/2006/relationships/image" Target="../media/image6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69.bin"/><Relationship Id="rId5" Type="http://schemas.openxmlformats.org/officeDocument/2006/relationships/image" Target="../media/image67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70.bin"/><Relationship Id="rId5" Type="http://schemas.openxmlformats.org/officeDocument/2006/relationships/image" Target="../media/image68.emf"/><Relationship Id="rId6" Type="http://schemas.openxmlformats.org/officeDocument/2006/relationships/oleObject" Target="../embeddings/oleObject71.bin"/><Relationship Id="rId7" Type="http://schemas.openxmlformats.org/officeDocument/2006/relationships/image" Target="../media/image69.emf"/><Relationship Id="rId8" Type="http://schemas.openxmlformats.org/officeDocument/2006/relationships/oleObject" Target="../embeddings/oleObject72.bin"/><Relationship Id="rId9" Type="http://schemas.openxmlformats.org/officeDocument/2006/relationships/image" Target="../media/image70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emf"/><Relationship Id="rId20" Type="http://schemas.openxmlformats.org/officeDocument/2006/relationships/oleObject" Target="../embeddings/oleObject81.bin"/><Relationship Id="rId21" Type="http://schemas.openxmlformats.org/officeDocument/2006/relationships/image" Target="../media/image79.emf"/><Relationship Id="rId22" Type="http://schemas.openxmlformats.org/officeDocument/2006/relationships/oleObject" Target="../embeddings/oleObject82.bin"/><Relationship Id="rId23" Type="http://schemas.openxmlformats.org/officeDocument/2006/relationships/image" Target="../media/image80.emf"/><Relationship Id="rId24" Type="http://schemas.openxmlformats.org/officeDocument/2006/relationships/oleObject" Target="../embeddings/oleObject83.bin"/><Relationship Id="rId25" Type="http://schemas.openxmlformats.org/officeDocument/2006/relationships/image" Target="../media/image81.emf"/><Relationship Id="rId10" Type="http://schemas.openxmlformats.org/officeDocument/2006/relationships/oleObject" Target="../embeddings/oleObject76.bin"/><Relationship Id="rId11" Type="http://schemas.openxmlformats.org/officeDocument/2006/relationships/image" Target="../media/image74.emf"/><Relationship Id="rId12" Type="http://schemas.openxmlformats.org/officeDocument/2006/relationships/oleObject" Target="../embeddings/oleObject77.bin"/><Relationship Id="rId13" Type="http://schemas.openxmlformats.org/officeDocument/2006/relationships/image" Target="../media/image75.emf"/><Relationship Id="rId14" Type="http://schemas.openxmlformats.org/officeDocument/2006/relationships/oleObject" Target="../embeddings/oleObject78.bin"/><Relationship Id="rId15" Type="http://schemas.openxmlformats.org/officeDocument/2006/relationships/image" Target="../media/image76.emf"/><Relationship Id="rId16" Type="http://schemas.openxmlformats.org/officeDocument/2006/relationships/oleObject" Target="../embeddings/oleObject79.bin"/><Relationship Id="rId17" Type="http://schemas.openxmlformats.org/officeDocument/2006/relationships/image" Target="../media/image77.emf"/><Relationship Id="rId18" Type="http://schemas.openxmlformats.org/officeDocument/2006/relationships/oleObject" Target="../embeddings/oleObject80.bin"/><Relationship Id="rId19" Type="http://schemas.openxmlformats.org/officeDocument/2006/relationships/image" Target="../media/image78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73.bin"/><Relationship Id="rId5" Type="http://schemas.openxmlformats.org/officeDocument/2006/relationships/image" Target="../media/image71.emf"/><Relationship Id="rId6" Type="http://schemas.openxmlformats.org/officeDocument/2006/relationships/oleObject" Target="../embeddings/oleObject74.bin"/><Relationship Id="rId7" Type="http://schemas.openxmlformats.org/officeDocument/2006/relationships/image" Target="../media/image72.emf"/><Relationship Id="rId8" Type="http://schemas.openxmlformats.org/officeDocument/2006/relationships/oleObject" Target="../embeddings/oleObject75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8.bin"/><Relationship Id="rId12" Type="http://schemas.openxmlformats.org/officeDocument/2006/relationships/image" Target="../media/image8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84.bin"/><Relationship Id="rId4" Type="http://schemas.openxmlformats.org/officeDocument/2006/relationships/image" Target="../media/image82.emf"/><Relationship Id="rId5" Type="http://schemas.openxmlformats.org/officeDocument/2006/relationships/oleObject" Target="../embeddings/oleObject85.bin"/><Relationship Id="rId6" Type="http://schemas.openxmlformats.org/officeDocument/2006/relationships/image" Target="../media/image83.emf"/><Relationship Id="rId7" Type="http://schemas.openxmlformats.org/officeDocument/2006/relationships/oleObject" Target="../embeddings/oleObject86.bin"/><Relationship Id="rId8" Type="http://schemas.openxmlformats.org/officeDocument/2006/relationships/image" Target="../media/image16.wmf"/><Relationship Id="rId9" Type="http://schemas.openxmlformats.org/officeDocument/2006/relationships/oleObject" Target="../embeddings/oleObject87.bin"/><Relationship Id="rId10" Type="http://schemas.openxmlformats.org/officeDocument/2006/relationships/image" Target="../media/image84.emf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3.bin"/><Relationship Id="rId12" Type="http://schemas.openxmlformats.org/officeDocument/2006/relationships/image" Target="../media/image88.emf"/><Relationship Id="rId13" Type="http://schemas.openxmlformats.org/officeDocument/2006/relationships/oleObject" Target="../embeddings/oleObject94.bin"/><Relationship Id="rId14" Type="http://schemas.openxmlformats.org/officeDocument/2006/relationships/image" Target="../media/image89.emf"/><Relationship Id="rId15" Type="http://schemas.openxmlformats.org/officeDocument/2006/relationships/oleObject" Target="../embeddings/oleObject95.bin"/><Relationship Id="rId16" Type="http://schemas.openxmlformats.org/officeDocument/2006/relationships/image" Target="../media/image90.emf"/><Relationship Id="rId17" Type="http://schemas.openxmlformats.org/officeDocument/2006/relationships/oleObject" Target="../embeddings/oleObject96.bin"/><Relationship Id="rId18" Type="http://schemas.openxmlformats.org/officeDocument/2006/relationships/image" Target="../media/image16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89.bin"/><Relationship Id="rId4" Type="http://schemas.openxmlformats.org/officeDocument/2006/relationships/image" Target="../media/image86.emf"/><Relationship Id="rId5" Type="http://schemas.openxmlformats.org/officeDocument/2006/relationships/oleObject" Target="../embeddings/oleObject90.bin"/><Relationship Id="rId6" Type="http://schemas.openxmlformats.org/officeDocument/2006/relationships/image" Target="../media/image84.emf"/><Relationship Id="rId7" Type="http://schemas.openxmlformats.org/officeDocument/2006/relationships/oleObject" Target="../embeddings/oleObject91.bin"/><Relationship Id="rId8" Type="http://schemas.openxmlformats.org/officeDocument/2006/relationships/image" Target="../media/image85.emf"/><Relationship Id="rId9" Type="http://schemas.openxmlformats.org/officeDocument/2006/relationships/oleObject" Target="../embeddings/oleObject92.bin"/><Relationship Id="rId10" Type="http://schemas.openxmlformats.org/officeDocument/2006/relationships/image" Target="../media/image87.emf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1.bin"/><Relationship Id="rId12" Type="http://schemas.openxmlformats.org/officeDocument/2006/relationships/image" Target="../media/image95.emf"/><Relationship Id="rId13" Type="http://schemas.openxmlformats.org/officeDocument/2006/relationships/oleObject" Target="../embeddings/oleObject102.bin"/><Relationship Id="rId14" Type="http://schemas.openxmlformats.org/officeDocument/2006/relationships/image" Target="../media/image16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97.bin"/><Relationship Id="rId4" Type="http://schemas.openxmlformats.org/officeDocument/2006/relationships/image" Target="../media/image91.emf"/><Relationship Id="rId5" Type="http://schemas.openxmlformats.org/officeDocument/2006/relationships/oleObject" Target="../embeddings/oleObject98.bin"/><Relationship Id="rId6" Type="http://schemas.openxmlformats.org/officeDocument/2006/relationships/image" Target="../media/image92.emf"/><Relationship Id="rId7" Type="http://schemas.openxmlformats.org/officeDocument/2006/relationships/oleObject" Target="../embeddings/oleObject99.bin"/><Relationship Id="rId8" Type="http://schemas.openxmlformats.org/officeDocument/2006/relationships/image" Target="../media/image93.emf"/><Relationship Id="rId9" Type="http://schemas.openxmlformats.org/officeDocument/2006/relationships/oleObject" Target="../embeddings/oleObject100.bin"/><Relationship Id="rId10" Type="http://schemas.openxmlformats.org/officeDocument/2006/relationships/image" Target="../media/image94.emf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6.bin"/><Relationship Id="rId20" Type="http://schemas.openxmlformats.org/officeDocument/2006/relationships/image" Target="../media/image101.emf"/><Relationship Id="rId21" Type="http://schemas.openxmlformats.org/officeDocument/2006/relationships/oleObject" Target="../embeddings/oleObject112.bin"/><Relationship Id="rId22" Type="http://schemas.openxmlformats.org/officeDocument/2006/relationships/image" Target="../media/image16.wmf"/><Relationship Id="rId10" Type="http://schemas.openxmlformats.org/officeDocument/2006/relationships/image" Target="../media/image97.emf"/><Relationship Id="rId11" Type="http://schemas.openxmlformats.org/officeDocument/2006/relationships/oleObject" Target="../embeddings/oleObject107.bin"/><Relationship Id="rId12" Type="http://schemas.openxmlformats.org/officeDocument/2006/relationships/image" Target="../media/image90.emf"/><Relationship Id="rId13" Type="http://schemas.openxmlformats.org/officeDocument/2006/relationships/oleObject" Target="../embeddings/oleObject108.bin"/><Relationship Id="rId14" Type="http://schemas.openxmlformats.org/officeDocument/2006/relationships/image" Target="../media/image98.emf"/><Relationship Id="rId15" Type="http://schemas.openxmlformats.org/officeDocument/2006/relationships/oleObject" Target="../embeddings/oleObject109.bin"/><Relationship Id="rId16" Type="http://schemas.openxmlformats.org/officeDocument/2006/relationships/image" Target="../media/image99.emf"/><Relationship Id="rId17" Type="http://schemas.openxmlformats.org/officeDocument/2006/relationships/oleObject" Target="../embeddings/oleObject110.bin"/><Relationship Id="rId18" Type="http://schemas.openxmlformats.org/officeDocument/2006/relationships/image" Target="../media/image100.emf"/><Relationship Id="rId19" Type="http://schemas.openxmlformats.org/officeDocument/2006/relationships/oleObject" Target="../embeddings/oleObject111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03.bin"/><Relationship Id="rId4" Type="http://schemas.openxmlformats.org/officeDocument/2006/relationships/image" Target="../media/image96.emf"/><Relationship Id="rId5" Type="http://schemas.openxmlformats.org/officeDocument/2006/relationships/oleObject" Target="../embeddings/oleObject104.bin"/><Relationship Id="rId6" Type="http://schemas.openxmlformats.org/officeDocument/2006/relationships/image" Target="../media/image93.emf"/><Relationship Id="rId7" Type="http://schemas.openxmlformats.org/officeDocument/2006/relationships/oleObject" Target="../embeddings/oleObject105.bin"/><Relationship Id="rId8" Type="http://schemas.openxmlformats.org/officeDocument/2006/relationships/image" Target="../media/image9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4" Type="http://schemas.openxmlformats.org/officeDocument/2006/relationships/image" Target="../media/image102.emf"/><Relationship Id="rId5" Type="http://schemas.openxmlformats.org/officeDocument/2006/relationships/oleObject" Target="../embeddings/oleObject114.bin"/><Relationship Id="rId6" Type="http://schemas.openxmlformats.org/officeDocument/2006/relationships/image" Target="../media/image103.emf"/><Relationship Id="rId7" Type="http://schemas.openxmlformats.org/officeDocument/2006/relationships/oleObject" Target="../embeddings/oleObject115.bin"/><Relationship Id="rId8" Type="http://schemas.openxmlformats.org/officeDocument/2006/relationships/image" Target="../media/image104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4" Type="http://schemas.openxmlformats.org/officeDocument/2006/relationships/image" Target="../media/image105.wmf"/><Relationship Id="rId5" Type="http://schemas.openxmlformats.org/officeDocument/2006/relationships/oleObject" Target="../embeddings/oleObject117.bin"/><Relationship Id="rId6" Type="http://schemas.openxmlformats.org/officeDocument/2006/relationships/image" Target="../media/image106.emf"/><Relationship Id="rId7" Type="http://schemas.openxmlformats.org/officeDocument/2006/relationships/oleObject" Target="../embeddings/oleObject118.bin"/><Relationship Id="rId8" Type="http://schemas.openxmlformats.org/officeDocument/2006/relationships/image" Target="../media/image107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4" Type="http://schemas.openxmlformats.org/officeDocument/2006/relationships/image" Target="../media/image108.emf"/><Relationship Id="rId5" Type="http://schemas.openxmlformats.org/officeDocument/2006/relationships/oleObject" Target="../embeddings/oleObject120.bin"/><Relationship Id="rId6" Type="http://schemas.openxmlformats.org/officeDocument/2006/relationships/image" Target="../media/image109.emf"/><Relationship Id="rId7" Type="http://schemas.openxmlformats.org/officeDocument/2006/relationships/oleObject" Target="../embeddings/oleObject121.bin"/><Relationship Id="rId8" Type="http://schemas.openxmlformats.org/officeDocument/2006/relationships/image" Target="../media/image107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22.bin"/><Relationship Id="rId5" Type="http://schemas.openxmlformats.org/officeDocument/2006/relationships/image" Target="../media/image110.wmf"/><Relationship Id="rId6" Type="http://schemas.openxmlformats.org/officeDocument/2006/relationships/oleObject" Target="../embeddings/oleObject123.bin"/><Relationship Id="rId7" Type="http://schemas.openxmlformats.org/officeDocument/2006/relationships/image" Target="../media/image111.emf"/><Relationship Id="rId8" Type="http://schemas.openxmlformats.org/officeDocument/2006/relationships/oleObject" Target="../embeddings/oleObject124.bin"/><Relationship Id="rId9" Type="http://schemas.openxmlformats.org/officeDocument/2006/relationships/image" Target="../media/image112.wmf"/><Relationship Id="rId10" Type="http://schemas.openxmlformats.org/officeDocument/2006/relationships/oleObject" Target="../embeddings/oleObject125.bin"/><Relationship Id="rId11" Type="http://schemas.openxmlformats.org/officeDocument/2006/relationships/image" Target="../media/image113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.bin"/><Relationship Id="rId12" Type="http://schemas.openxmlformats.org/officeDocument/2006/relationships/image" Target="../media/image7.wmf"/><Relationship Id="rId13" Type="http://schemas.openxmlformats.org/officeDocument/2006/relationships/oleObject" Target="../embeddings/oleObject8.bin"/><Relationship Id="rId14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4.w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5.emf"/><Relationship Id="rId9" Type="http://schemas.openxmlformats.org/officeDocument/2006/relationships/oleObject" Target="../embeddings/oleObject6.bin"/><Relationship Id="rId10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6.emf"/><Relationship Id="rId12" Type="http://schemas.openxmlformats.org/officeDocument/2006/relationships/oleObject" Target="../embeddings/oleObject130.bin"/><Relationship Id="rId13" Type="http://schemas.openxmlformats.org/officeDocument/2006/relationships/image" Target="../media/image117.emf"/><Relationship Id="rId14" Type="http://schemas.openxmlformats.org/officeDocument/2006/relationships/oleObject" Target="../embeddings/oleObject131.bin"/><Relationship Id="rId15" Type="http://schemas.openxmlformats.org/officeDocument/2006/relationships/image" Target="../media/image118.emf"/><Relationship Id="rId16" Type="http://schemas.openxmlformats.org/officeDocument/2006/relationships/oleObject" Target="../embeddings/oleObject132.bin"/><Relationship Id="rId17" Type="http://schemas.openxmlformats.org/officeDocument/2006/relationships/image" Target="../media/image119.emf"/><Relationship Id="rId18" Type="http://schemas.openxmlformats.org/officeDocument/2006/relationships/oleObject" Target="../embeddings/oleObject133.bin"/><Relationship Id="rId19" Type="http://schemas.openxmlformats.org/officeDocument/2006/relationships/image" Target="../media/image120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26.bin"/><Relationship Id="rId5" Type="http://schemas.openxmlformats.org/officeDocument/2006/relationships/image" Target="../media/image113.emf"/><Relationship Id="rId6" Type="http://schemas.openxmlformats.org/officeDocument/2006/relationships/oleObject" Target="../embeddings/oleObject127.bin"/><Relationship Id="rId7" Type="http://schemas.openxmlformats.org/officeDocument/2006/relationships/image" Target="../media/image114.emf"/><Relationship Id="rId8" Type="http://schemas.openxmlformats.org/officeDocument/2006/relationships/oleObject" Target="../embeddings/oleObject128.bin"/><Relationship Id="rId9" Type="http://schemas.openxmlformats.org/officeDocument/2006/relationships/image" Target="../media/image115.emf"/><Relationship Id="rId10" Type="http://schemas.openxmlformats.org/officeDocument/2006/relationships/oleObject" Target="../embeddings/oleObject129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emf"/><Relationship Id="rId20" Type="http://schemas.openxmlformats.org/officeDocument/2006/relationships/oleObject" Target="../embeddings/oleObject142.bin"/><Relationship Id="rId21" Type="http://schemas.openxmlformats.org/officeDocument/2006/relationships/image" Target="../media/image129.emf"/><Relationship Id="rId22" Type="http://schemas.openxmlformats.org/officeDocument/2006/relationships/oleObject" Target="../embeddings/oleObject143.bin"/><Relationship Id="rId23" Type="http://schemas.openxmlformats.org/officeDocument/2006/relationships/image" Target="../media/image130.emf"/><Relationship Id="rId24" Type="http://schemas.openxmlformats.org/officeDocument/2006/relationships/oleObject" Target="../embeddings/oleObject144.bin"/><Relationship Id="rId25" Type="http://schemas.openxmlformats.org/officeDocument/2006/relationships/image" Target="../media/image131.emf"/><Relationship Id="rId26" Type="http://schemas.openxmlformats.org/officeDocument/2006/relationships/oleObject" Target="../embeddings/oleObject145.bin"/><Relationship Id="rId27" Type="http://schemas.openxmlformats.org/officeDocument/2006/relationships/image" Target="../media/image132.emf"/><Relationship Id="rId28" Type="http://schemas.openxmlformats.org/officeDocument/2006/relationships/oleObject" Target="../embeddings/oleObject146.bin"/><Relationship Id="rId29" Type="http://schemas.openxmlformats.org/officeDocument/2006/relationships/image" Target="../media/image133.emf"/><Relationship Id="rId10" Type="http://schemas.openxmlformats.org/officeDocument/2006/relationships/oleObject" Target="../embeddings/oleObject137.bin"/><Relationship Id="rId11" Type="http://schemas.openxmlformats.org/officeDocument/2006/relationships/image" Target="../media/image124.emf"/><Relationship Id="rId12" Type="http://schemas.openxmlformats.org/officeDocument/2006/relationships/oleObject" Target="../embeddings/oleObject138.bin"/><Relationship Id="rId13" Type="http://schemas.openxmlformats.org/officeDocument/2006/relationships/image" Target="../media/image125.emf"/><Relationship Id="rId14" Type="http://schemas.openxmlformats.org/officeDocument/2006/relationships/oleObject" Target="../embeddings/oleObject139.bin"/><Relationship Id="rId15" Type="http://schemas.openxmlformats.org/officeDocument/2006/relationships/image" Target="../media/image126.emf"/><Relationship Id="rId16" Type="http://schemas.openxmlformats.org/officeDocument/2006/relationships/oleObject" Target="../embeddings/oleObject140.bin"/><Relationship Id="rId17" Type="http://schemas.openxmlformats.org/officeDocument/2006/relationships/image" Target="../media/image127.emf"/><Relationship Id="rId18" Type="http://schemas.openxmlformats.org/officeDocument/2006/relationships/oleObject" Target="../embeddings/oleObject141.bin"/><Relationship Id="rId19" Type="http://schemas.openxmlformats.org/officeDocument/2006/relationships/image" Target="../media/image128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34.bin"/><Relationship Id="rId5" Type="http://schemas.openxmlformats.org/officeDocument/2006/relationships/image" Target="../media/image121.emf"/><Relationship Id="rId6" Type="http://schemas.openxmlformats.org/officeDocument/2006/relationships/oleObject" Target="../embeddings/oleObject135.bin"/><Relationship Id="rId7" Type="http://schemas.openxmlformats.org/officeDocument/2006/relationships/image" Target="../media/image122.emf"/><Relationship Id="rId8" Type="http://schemas.openxmlformats.org/officeDocument/2006/relationships/oleObject" Target="../embeddings/oleObject136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47.bin"/><Relationship Id="rId5" Type="http://schemas.openxmlformats.org/officeDocument/2006/relationships/image" Target="../media/image134.emf"/><Relationship Id="rId6" Type="http://schemas.openxmlformats.org/officeDocument/2006/relationships/oleObject" Target="../embeddings/oleObject148.bin"/><Relationship Id="rId7" Type="http://schemas.openxmlformats.org/officeDocument/2006/relationships/image" Target="../media/image135.wmf"/><Relationship Id="rId8" Type="http://schemas.openxmlformats.org/officeDocument/2006/relationships/oleObject" Target="../embeddings/oleObject149.bin"/><Relationship Id="rId9" Type="http://schemas.openxmlformats.org/officeDocument/2006/relationships/image" Target="../media/image45.emf"/><Relationship Id="rId10" Type="http://schemas.openxmlformats.org/officeDocument/2006/relationships/oleObject" Target="../embeddings/oleObject150.bin"/><Relationship Id="rId11" Type="http://schemas.openxmlformats.org/officeDocument/2006/relationships/image" Target="../media/image136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5.bin"/><Relationship Id="rId12" Type="http://schemas.openxmlformats.org/officeDocument/2006/relationships/image" Target="../media/image141.emf"/><Relationship Id="rId13" Type="http://schemas.openxmlformats.org/officeDocument/2006/relationships/oleObject" Target="../embeddings/oleObject156.bin"/><Relationship Id="rId14" Type="http://schemas.openxmlformats.org/officeDocument/2006/relationships/image" Target="../media/image142.emf"/><Relationship Id="rId15" Type="http://schemas.openxmlformats.org/officeDocument/2006/relationships/oleObject" Target="../embeddings/oleObject157.bin"/><Relationship Id="rId16" Type="http://schemas.openxmlformats.org/officeDocument/2006/relationships/image" Target="../media/image143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51.bin"/><Relationship Id="rId4" Type="http://schemas.openxmlformats.org/officeDocument/2006/relationships/image" Target="../media/image137.wmf"/><Relationship Id="rId5" Type="http://schemas.openxmlformats.org/officeDocument/2006/relationships/oleObject" Target="../embeddings/oleObject152.bin"/><Relationship Id="rId6" Type="http://schemas.openxmlformats.org/officeDocument/2006/relationships/image" Target="../media/image138.wmf"/><Relationship Id="rId7" Type="http://schemas.openxmlformats.org/officeDocument/2006/relationships/oleObject" Target="../embeddings/oleObject153.bin"/><Relationship Id="rId8" Type="http://schemas.openxmlformats.org/officeDocument/2006/relationships/image" Target="../media/image139.emf"/><Relationship Id="rId9" Type="http://schemas.openxmlformats.org/officeDocument/2006/relationships/oleObject" Target="../embeddings/oleObject154.bin"/><Relationship Id="rId10" Type="http://schemas.openxmlformats.org/officeDocument/2006/relationships/image" Target="../media/image140.emf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2.bin"/><Relationship Id="rId12" Type="http://schemas.openxmlformats.org/officeDocument/2006/relationships/image" Target="../media/image148.emf"/><Relationship Id="rId13" Type="http://schemas.openxmlformats.org/officeDocument/2006/relationships/oleObject" Target="../embeddings/oleObject163.bin"/><Relationship Id="rId14" Type="http://schemas.openxmlformats.org/officeDocument/2006/relationships/image" Target="../media/image149.emf"/><Relationship Id="rId15" Type="http://schemas.openxmlformats.org/officeDocument/2006/relationships/oleObject" Target="../embeddings/oleObject164.bin"/><Relationship Id="rId16" Type="http://schemas.openxmlformats.org/officeDocument/2006/relationships/image" Target="../media/image150.emf"/><Relationship Id="rId17" Type="http://schemas.openxmlformats.org/officeDocument/2006/relationships/oleObject" Target="../embeddings/oleObject165.bin"/><Relationship Id="rId18" Type="http://schemas.openxmlformats.org/officeDocument/2006/relationships/image" Target="../media/image151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58.bin"/><Relationship Id="rId4" Type="http://schemas.openxmlformats.org/officeDocument/2006/relationships/image" Target="../media/image144.emf"/><Relationship Id="rId5" Type="http://schemas.openxmlformats.org/officeDocument/2006/relationships/oleObject" Target="../embeddings/oleObject159.bin"/><Relationship Id="rId6" Type="http://schemas.openxmlformats.org/officeDocument/2006/relationships/image" Target="../media/image145.emf"/><Relationship Id="rId7" Type="http://schemas.openxmlformats.org/officeDocument/2006/relationships/oleObject" Target="../embeddings/oleObject160.bin"/><Relationship Id="rId8" Type="http://schemas.openxmlformats.org/officeDocument/2006/relationships/image" Target="../media/image146.emf"/><Relationship Id="rId9" Type="http://schemas.openxmlformats.org/officeDocument/2006/relationships/oleObject" Target="../embeddings/oleObject161.bin"/><Relationship Id="rId10" Type="http://schemas.openxmlformats.org/officeDocument/2006/relationships/image" Target="../media/image147.emf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0.bin"/><Relationship Id="rId12" Type="http://schemas.openxmlformats.org/officeDocument/2006/relationships/image" Target="../media/image155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66.bin"/><Relationship Id="rId4" Type="http://schemas.openxmlformats.org/officeDocument/2006/relationships/image" Target="../media/image152.emf"/><Relationship Id="rId5" Type="http://schemas.openxmlformats.org/officeDocument/2006/relationships/oleObject" Target="../embeddings/oleObject167.bin"/><Relationship Id="rId6" Type="http://schemas.openxmlformats.org/officeDocument/2006/relationships/image" Target="../media/image153.wmf"/><Relationship Id="rId7" Type="http://schemas.openxmlformats.org/officeDocument/2006/relationships/oleObject" Target="../embeddings/oleObject168.bin"/><Relationship Id="rId8" Type="http://schemas.openxmlformats.org/officeDocument/2006/relationships/image" Target="../media/image154.emf"/><Relationship Id="rId9" Type="http://schemas.openxmlformats.org/officeDocument/2006/relationships/oleObject" Target="../embeddings/oleObject169.bin"/><Relationship Id="rId10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1.bin"/><Relationship Id="rId4" Type="http://schemas.openxmlformats.org/officeDocument/2006/relationships/image" Target="../media/image156.emf"/><Relationship Id="rId5" Type="http://schemas.openxmlformats.org/officeDocument/2006/relationships/oleObject" Target="../embeddings/oleObject172.bin"/><Relationship Id="rId6" Type="http://schemas.openxmlformats.org/officeDocument/2006/relationships/image" Target="../media/image157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4" Type="http://schemas.openxmlformats.org/officeDocument/2006/relationships/image" Target="../media/image158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4.bin"/><Relationship Id="rId4" Type="http://schemas.openxmlformats.org/officeDocument/2006/relationships/image" Target="../media/image159.emf"/><Relationship Id="rId5" Type="http://schemas.openxmlformats.org/officeDocument/2006/relationships/oleObject" Target="../embeddings/oleObject175.bin"/><Relationship Id="rId6" Type="http://schemas.openxmlformats.org/officeDocument/2006/relationships/image" Target="../media/image160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.bin"/><Relationship Id="rId12" Type="http://schemas.openxmlformats.org/officeDocument/2006/relationships/image" Target="../media/image13.emf"/><Relationship Id="rId13" Type="http://schemas.openxmlformats.org/officeDocument/2006/relationships/oleObject" Target="../embeddings/oleObject14.bin"/><Relationship Id="rId14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0.w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11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6.bin"/><Relationship Id="rId4" Type="http://schemas.openxmlformats.org/officeDocument/2006/relationships/image" Target="../media/image161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7.bin"/><Relationship Id="rId4" Type="http://schemas.openxmlformats.org/officeDocument/2006/relationships/image" Target="../media/image162.wmf"/><Relationship Id="rId5" Type="http://schemas.openxmlformats.org/officeDocument/2006/relationships/oleObject" Target="../embeddings/oleObject178.bin"/><Relationship Id="rId6" Type="http://schemas.openxmlformats.org/officeDocument/2006/relationships/image" Target="../media/image163.emf"/><Relationship Id="rId7" Type="http://schemas.openxmlformats.org/officeDocument/2006/relationships/oleObject" Target="../embeddings/oleObject179.bin"/><Relationship Id="rId8" Type="http://schemas.openxmlformats.org/officeDocument/2006/relationships/image" Target="../media/image164.emf"/><Relationship Id="rId9" Type="http://schemas.openxmlformats.org/officeDocument/2006/relationships/oleObject" Target="../embeddings/oleObject180.bin"/><Relationship Id="rId10" Type="http://schemas.openxmlformats.org/officeDocument/2006/relationships/image" Target="../media/image165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5.bin"/><Relationship Id="rId12" Type="http://schemas.openxmlformats.org/officeDocument/2006/relationships/image" Target="../media/image170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1.bin"/><Relationship Id="rId4" Type="http://schemas.openxmlformats.org/officeDocument/2006/relationships/image" Target="../media/image166.emf"/><Relationship Id="rId5" Type="http://schemas.openxmlformats.org/officeDocument/2006/relationships/oleObject" Target="../embeddings/oleObject182.bin"/><Relationship Id="rId6" Type="http://schemas.openxmlformats.org/officeDocument/2006/relationships/image" Target="../media/image167.emf"/><Relationship Id="rId7" Type="http://schemas.openxmlformats.org/officeDocument/2006/relationships/oleObject" Target="../embeddings/oleObject183.bin"/><Relationship Id="rId8" Type="http://schemas.openxmlformats.org/officeDocument/2006/relationships/image" Target="../media/image168.emf"/><Relationship Id="rId9" Type="http://schemas.openxmlformats.org/officeDocument/2006/relationships/oleObject" Target="../embeddings/oleObject184.bin"/><Relationship Id="rId10" Type="http://schemas.openxmlformats.org/officeDocument/2006/relationships/image" Target="../media/image16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6.bin"/><Relationship Id="rId4" Type="http://schemas.openxmlformats.org/officeDocument/2006/relationships/image" Target="../media/image171.emf"/><Relationship Id="rId5" Type="http://schemas.openxmlformats.org/officeDocument/2006/relationships/oleObject" Target="../embeddings/oleObject187.bin"/><Relationship Id="rId6" Type="http://schemas.openxmlformats.org/officeDocument/2006/relationships/image" Target="../media/image172.wmf"/><Relationship Id="rId7" Type="http://schemas.openxmlformats.org/officeDocument/2006/relationships/oleObject" Target="../embeddings/oleObject188.bin"/><Relationship Id="rId8" Type="http://schemas.openxmlformats.org/officeDocument/2006/relationships/image" Target="../media/image173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9.bin"/><Relationship Id="rId4" Type="http://schemas.openxmlformats.org/officeDocument/2006/relationships/image" Target="../media/image174.emf"/><Relationship Id="rId5" Type="http://schemas.openxmlformats.org/officeDocument/2006/relationships/oleObject" Target="../embeddings/oleObject190.bin"/><Relationship Id="rId6" Type="http://schemas.openxmlformats.org/officeDocument/2006/relationships/image" Target="../media/image175.emf"/><Relationship Id="rId7" Type="http://schemas.openxmlformats.org/officeDocument/2006/relationships/oleObject" Target="../embeddings/oleObject191.bin"/><Relationship Id="rId8" Type="http://schemas.openxmlformats.org/officeDocument/2006/relationships/image" Target="../media/image176.emf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4" Type="http://schemas.openxmlformats.org/officeDocument/2006/relationships/oleObject" Target="../embeddings/oleObject192.bin"/><Relationship Id="rId5" Type="http://schemas.openxmlformats.org/officeDocument/2006/relationships/image" Target="../media/image183.emf"/><Relationship Id="rId6" Type="http://schemas.openxmlformats.org/officeDocument/2006/relationships/oleObject" Target="../embeddings/oleObject193.bin"/><Relationship Id="rId7" Type="http://schemas.openxmlformats.org/officeDocument/2006/relationships/image" Target="../media/image184.emf"/><Relationship Id="rId8" Type="http://schemas.openxmlformats.org/officeDocument/2006/relationships/oleObject" Target="../embeddings/oleObject194.bin"/><Relationship Id="rId9" Type="http://schemas.openxmlformats.org/officeDocument/2006/relationships/image" Target="../media/image185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9.bin"/><Relationship Id="rId12" Type="http://schemas.openxmlformats.org/officeDocument/2006/relationships/image" Target="../media/image18.emf"/><Relationship Id="rId13" Type="http://schemas.openxmlformats.org/officeDocument/2006/relationships/oleObject" Target="../embeddings/oleObject20.bin"/><Relationship Id="rId14" Type="http://schemas.openxmlformats.org/officeDocument/2006/relationships/image" Target="../media/image19.emf"/><Relationship Id="rId15" Type="http://schemas.openxmlformats.org/officeDocument/2006/relationships/oleObject" Target="../embeddings/oleObject21.bin"/><Relationship Id="rId16" Type="http://schemas.openxmlformats.org/officeDocument/2006/relationships/image" Target="../media/image20.emf"/><Relationship Id="rId17" Type="http://schemas.openxmlformats.org/officeDocument/2006/relationships/oleObject" Target="../embeddings/oleObject22.bin"/><Relationship Id="rId18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16.wmf"/><Relationship Id="rId9" Type="http://schemas.openxmlformats.org/officeDocument/2006/relationships/oleObject" Target="../embeddings/oleObject18.bin"/><Relationship Id="rId10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hyperlink" Target="http://mathworld.wolfram.com/OrthogonalFunctions.html" TargetMode="External"/><Relationship Id="rId6" Type="http://schemas.openxmlformats.org/officeDocument/2006/relationships/hyperlink" Target="http://mathworld.wolfram.com/Sine.html" TargetMode="External"/><Relationship Id="rId7" Type="http://schemas.openxmlformats.org/officeDocument/2006/relationships/hyperlink" Target="http://mathworld.wolfram.com/Cosine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1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mathworld.wolfram.com/ComplexNumber.html" TargetMode="External"/><Relationship Id="rId4" Type="http://schemas.openxmlformats.org/officeDocument/2006/relationships/hyperlink" Target="http://mathworld.wolfram.com/FourierSeri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95.bin"/><Relationship Id="rId5" Type="http://schemas.openxmlformats.org/officeDocument/2006/relationships/image" Target="../media/image192.wmf"/><Relationship Id="rId6" Type="http://schemas.openxmlformats.org/officeDocument/2006/relationships/oleObject" Target="../embeddings/oleObject196.bin"/><Relationship Id="rId7" Type="http://schemas.openxmlformats.org/officeDocument/2006/relationships/image" Target="../media/image193.wmf"/><Relationship Id="rId8" Type="http://schemas.openxmlformats.org/officeDocument/2006/relationships/oleObject" Target="../embeddings/oleObject197.bin"/><Relationship Id="rId9" Type="http://schemas.openxmlformats.org/officeDocument/2006/relationships/image" Target="../media/image194.wmf"/><Relationship Id="rId10" Type="http://schemas.openxmlformats.org/officeDocument/2006/relationships/oleObject" Target="../embeddings/oleObject198.bin"/><Relationship Id="rId11" Type="http://schemas.openxmlformats.org/officeDocument/2006/relationships/image" Target="../media/image195.w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99.bin"/><Relationship Id="rId5" Type="http://schemas.openxmlformats.org/officeDocument/2006/relationships/image" Target="../media/image196.wmf"/><Relationship Id="rId6" Type="http://schemas.openxmlformats.org/officeDocument/2006/relationships/oleObject" Target="../embeddings/oleObject200.bin"/><Relationship Id="rId7" Type="http://schemas.openxmlformats.org/officeDocument/2006/relationships/image" Target="../media/image197.wmf"/><Relationship Id="rId8" Type="http://schemas.openxmlformats.org/officeDocument/2006/relationships/oleObject" Target="../embeddings/oleObject201.bin"/><Relationship Id="rId9" Type="http://schemas.openxmlformats.org/officeDocument/2006/relationships/image" Target="../media/image198.w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26.e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27.emf"/><Relationship Id="rId15" Type="http://schemas.openxmlformats.org/officeDocument/2006/relationships/oleObject" Target="../embeddings/oleObject29.bin"/><Relationship Id="rId16" Type="http://schemas.openxmlformats.org/officeDocument/2006/relationships/image" Target="../media/image28.emf"/><Relationship Id="rId17" Type="http://schemas.openxmlformats.org/officeDocument/2006/relationships/oleObject" Target="../embeddings/oleObject30.bin"/><Relationship Id="rId18" Type="http://schemas.openxmlformats.org/officeDocument/2006/relationships/image" Target="../media/image1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25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4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4" Type="http://schemas.openxmlformats.org/officeDocument/2006/relationships/oleObject" Target="../embeddings/oleObject202.bin"/><Relationship Id="rId5" Type="http://schemas.openxmlformats.org/officeDocument/2006/relationships/image" Target="../media/image1.emf"/><Relationship Id="rId6" Type="http://schemas.openxmlformats.org/officeDocument/2006/relationships/oleObject" Target="../embeddings/oleObject203.bin"/><Relationship Id="rId7" Type="http://schemas.openxmlformats.org/officeDocument/2006/relationships/image" Target="../media/image216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6.emf"/><Relationship Id="rId20" Type="http://schemas.openxmlformats.org/officeDocument/2006/relationships/oleObject" Target="../embeddings/oleObject212.bin"/><Relationship Id="rId21" Type="http://schemas.openxmlformats.org/officeDocument/2006/relationships/image" Target="../media/image232.emf"/><Relationship Id="rId10" Type="http://schemas.openxmlformats.org/officeDocument/2006/relationships/oleObject" Target="../embeddings/oleObject207.bin"/><Relationship Id="rId11" Type="http://schemas.openxmlformats.org/officeDocument/2006/relationships/image" Target="../media/image227.emf"/><Relationship Id="rId12" Type="http://schemas.openxmlformats.org/officeDocument/2006/relationships/oleObject" Target="../embeddings/oleObject208.bin"/><Relationship Id="rId13" Type="http://schemas.openxmlformats.org/officeDocument/2006/relationships/image" Target="../media/image228.emf"/><Relationship Id="rId14" Type="http://schemas.openxmlformats.org/officeDocument/2006/relationships/oleObject" Target="../embeddings/oleObject209.bin"/><Relationship Id="rId15" Type="http://schemas.openxmlformats.org/officeDocument/2006/relationships/image" Target="../media/image229.emf"/><Relationship Id="rId16" Type="http://schemas.openxmlformats.org/officeDocument/2006/relationships/oleObject" Target="../embeddings/oleObject210.bin"/><Relationship Id="rId17" Type="http://schemas.openxmlformats.org/officeDocument/2006/relationships/image" Target="../media/image230.emf"/><Relationship Id="rId18" Type="http://schemas.openxmlformats.org/officeDocument/2006/relationships/oleObject" Target="../embeddings/oleObject211.bin"/><Relationship Id="rId19" Type="http://schemas.openxmlformats.org/officeDocument/2006/relationships/image" Target="../media/image231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3.png"/><Relationship Id="rId4" Type="http://schemas.openxmlformats.org/officeDocument/2006/relationships/oleObject" Target="../embeddings/oleObject204.bin"/><Relationship Id="rId5" Type="http://schemas.openxmlformats.org/officeDocument/2006/relationships/image" Target="../media/image224.emf"/><Relationship Id="rId6" Type="http://schemas.openxmlformats.org/officeDocument/2006/relationships/oleObject" Target="../embeddings/oleObject205.bin"/><Relationship Id="rId7" Type="http://schemas.openxmlformats.org/officeDocument/2006/relationships/image" Target="../media/image225.emf"/><Relationship Id="rId8" Type="http://schemas.openxmlformats.org/officeDocument/2006/relationships/oleObject" Target="../embeddings/oleObject206.bin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7.emf"/><Relationship Id="rId12" Type="http://schemas.openxmlformats.org/officeDocument/2006/relationships/oleObject" Target="../embeddings/oleObject217.bin"/><Relationship Id="rId13" Type="http://schemas.openxmlformats.org/officeDocument/2006/relationships/image" Target="../media/image238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3.png"/><Relationship Id="rId4" Type="http://schemas.openxmlformats.org/officeDocument/2006/relationships/oleObject" Target="../embeddings/oleObject213.bin"/><Relationship Id="rId5" Type="http://schemas.openxmlformats.org/officeDocument/2006/relationships/image" Target="../media/image234.emf"/><Relationship Id="rId6" Type="http://schemas.openxmlformats.org/officeDocument/2006/relationships/oleObject" Target="../embeddings/oleObject214.bin"/><Relationship Id="rId7" Type="http://schemas.openxmlformats.org/officeDocument/2006/relationships/image" Target="../media/image235.emf"/><Relationship Id="rId8" Type="http://schemas.openxmlformats.org/officeDocument/2006/relationships/oleObject" Target="../embeddings/oleObject215.bin"/><Relationship Id="rId9" Type="http://schemas.openxmlformats.org/officeDocument/2006/relationships/image" Target="../media/image236.emf"/><Relationship Id="rId10" Type="http://schemas.openxmlformats.org/officeDocument/2006/relationships/oleObject" Target="../embeddings/oleObject216.bin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emf"/><Relationship Id="rId20" Type="http://schemas.openxmlformats.org/officeDocument/2006/relationships/oleObject" Target="../embeddings/oleObject226.bin"/><Relationship Id="rId21" Type="http://schemas.openxmlformats.org/officeDocument/2006/relationships/image" Target="../media/image246.emf"/><Relationship Id="rId10" Type="http://schemas.openxmlformats.org/officeDocument/2006/relationships/oleObject" Target="../embeddings/oleObject221.bin"/><Relationship Id="rId11" Type="http://schemas.openxmlformats.org/officeDocument/2006/relationships/image" Target="../media/image241.emf"/><Relationship Id="rId12" Type="http://schemas.openxmlformats.org/officeDocument/2006/relationships/oleObject" Target="../embeddings/oleObject222.bin"/><Relationship Id="rId13" Type="http://schemas.openxmlformats.org/officeDocument/2006/relationships/image" Target="../media/image242.emf"/><Relationship Id="rId14" Type="http://schemas.openxmlformats.org/officeDocument/2006/relationships/oleObject" Target="../embeddings/oleObject223.bin"/><Relationship Id="rId15" Type="http://schemas.openxmlformats.org/officeDocument/2006/relationships/image" Target="../media/image243.emf"/><Relationship Id="rId16" Type="http://schemas.openxmlformats.org/officeDocument/2006/relationships/oleObject" Target="../embeddings/oleObject224.bin"/><Relationship Id="rId17" Type="http://schemas.openxmlformats.org/officeDocument/2006/relationships/image" Target="../media/image244.emf"/><Relationship Id="rId18" Type="http://schemas.openxmlformats.org/officeDocument/2006/relationships/oleObject" Target="../embeddings/oleObject225.bin"/><Relationship Id="rId19" Type="http://schemas.openxmlformats.org/officeDocument/2006/relationships/image" Target="../media/image245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3.png"/><Relationship Id="rId4" Type="http://schemas.openxmlformats.org/officeDocument/2006/relationships/oleObject" Target="../embeddings/oleObject218.bin"/><Relationship Id="rId5" Type="http://schemas.openxmlformats.org/officeDocument/2006/relationships/image" Target="../media/image237.emf"/><Relationship Id="rId6" Type="http://schemas.openxmlformats.org/officeDocument/2006/relationships/oleObject" Target="../embeddings/oleObject219.bin"/><Relationship Id="rId7" Type="http://schemas.openxmlformats.org/officeDocument/2006/relationships/image" Target="../media/image239.emf"/><Relationship Id="rId8" Type="http://schemas.openxmlformats.org/officeDocument/2006/relationships/oleObject" Target="../embeddings/oleObject220.bin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31.emf"/><Relationship Id="rId13" Type="http://schemas.openxmlformats.org/officeDocument/2006/relationships/oleObject" Target="../embeddings/oleObject36.bin"/><Relationship Id="rId14" Type="http://schemas.openxmlformats.org/officeDocument/2006/relationships/image" Target="../media/image3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30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23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227.bin"/><Relationship Id="rId5" Type="http://schemas.openxmlformats.org/officeDocument/2006/relationships/image" Target="../media/image247.emf"/><Relationship Id="rId6" Type="http://schemas.openxmlformats.org/officeDocument/2006/relationships/oleObject" Target="../embeddings/oleObject228.bin"/><Relationship Id="rId7" Type="http://schemas.openxmlformats.org/officeDocument/2006/relationships/image" Target="../media/image248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229.bin"/><Relationship Id="rId5" Type="http://schemas.openxmlformats.org/officeDocument/2006/relationships/image" Target="../media/image250.emf"/><Relationship Id="rId6" Type="http://schemas.openxmlformats.org/officeDocument/2006/relationships/oleObject" Target="../embeddings/oleObject230.bin"/><Relationship Id="rId7" Type="http://schemas.openxmlformats.org/officeDocument/2006/relationships/image" Target="../media/image251.emf"/><Relationship Id="rId8" Type="http://schemas.openxmlformats.org/officeDocument/2006/relationships/oleObject" Target="../embeddings/oleObject231.bin"/><Relationship Id="rId9" Type="http://schemas.openxmlformats.org/officeDocument/2006/relationships/image" Target="../media/image252.emf"/><Relationship Id="rId10" Type="http://schemas.openxmlformats.org/officeDocument/2006/relationships/oleObject" Target="../embeddings/oleObject232.bin"/><Relationship Id="rId11" Type="http://schemas.openxmlformats.org/officeDocument/2006/relationships/image" Target="../media/image253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7.emf"/><Relationship Id="rId12" Type="http://schemas.openxmlformats.org/officeDocument/2006/relationships/oleObject" Target="../embeddings/oleObject237.bin"/><Relationship Id="rId13" Type="http://schemas.openxmlformats.org/officeDocument/2006/relationships/image" Target="../media/image258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233.bin"/><Relationship Id="rId5" Type="http://schemas.openxmlformats.org/officeDocument/2006/relationships/image" Target="../media/image254.emf"/><Relationship Id="rId6" Type="http://schemas.openxmlformats.org/officeDocument/2006/relationships/oleObject" Target="../embeddings/oleObject234.bin"/><Relationship Id="rId7" Type="http://schemas.openxmlformats.org/officeDocument/2006/relationships/image" Target="../media/image255.emf"/><Relationship Id="rId8" Type="http://schemas.openxmlformats.org/officeDocument/2006/relationships/oleObject" Target="../embeddings/oleObject235.bin"/><Relationship Id="rId9" Type="http://schemas.openxmlformats.org/officeDocument/2006/relationships/image" Target="../media/image256.emf"/><Relationship Id="rId10" Type="http://schemas.openxmlformats.org/officeDocument/2006/relationships/oleObject" Target="../embeddings/oleObject236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238.bin"/><Relationship Id="rId5" Type="http://schemas.openxmlformats.org/officeDocument/2006/relationships/image" Target="../media/image259.emf"/><Relationship Id="rId6" Type="http://schemas.openxmlformats.org/officeDocument/2006/relationships/oleObject" Target="../embeddings/oleObject239.bin"/><Relationship Id="rId7" Type="http://schemas.openxmlformats.org/officeDocument/2006/relationships/image" Target="../media/image260.emf"/><Relationship Id="rId8" Type="http://schemas.openxmlformats.org/officeDocument/2006/relationships/oleObject" Target="../embeddings/oleObject240.bin"/><Relationship Id="rId9" Type="http://schemas.openxmlformats.org/officeDocument/2006/relationships/image" Target="../media/image261.emf"/><Relationship Id="rId10" Type="http://schemas.openxmlformats.org/officeDocument/2006/relationships/oleObject" Target="../embeddings/oleObject241.bin"/><Relationship Id="rId11" Type="http://schemas.openxmlformats.org/officeDocument/2006/relationships/image" Target="../media/image262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6.emf"/><Relationship Id="rId12" Type="http://schemas.openxmlformats.org/officeDocument/2006/relationships/oleObject" Target="../embeddings/oleObject246.bin"/><Relationship Id="rId13" Type="http://schemas.openxmlformats.org/officeDocument/2006/relationships/image" Target="../media/image267.emf"/><Relationship Id="rId14" Type="http://schemas.openxmlformats.org/officeDocument/2006/relationships/oleObject" Target="../embeddings/oleObject247.bin"/><Relationship Id="rId15" Type="http://schemas.openxmlformats.org/officeDocument/2006/relationships/image" Target="../media/image268.emf"/><Relationship Id="rId16" Type="http://schemas.openxmlformats.org/officeDocument/2006/relationships/oleObject" Target="../embeddings/oleObject248.bin"/><Relationship Id="rId17" Type="http://schemas.openxmlformats.org/officeDocument/2006/relationships/image" Target="../media/image269.emf"/><Relationship Id="rId18" Type="http://schemas.openxmlformats.org/officeDocument/2006/relationships/oleObject" Target="../embeddings/oleObject249.bin"/><Relationship Id="rId19" Type="http://schemas.openxmlformats.org/officeDocument/2006/relationships/image" Target="../media/image270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242.bin"/><Relationship Id="rId5" Type="http://schemas.openxmlformats.org/officeDocument/2006/relationships/image" Target="../media/image263.emf"/><Relationship Id="rId6" Type="http://schemas.openxmlformats.org/officeDocument/2006/relationships/oleObject" Target="../embeddings/oleObject243.bin"/><Relationship Id="rId7" Type="http://schemas.openxmlformats.org/officeDocument/2006/relationships/image" Target="../media/image264.emf"/><Relationship Id="rId8" Type="http://schemas.openxmlformats.org/officeDocument/2006/relationships/oleObject" Target="../embeddings/oleObject244.bin"/><Relationship Id="rId9" Type="http://schemas.openxmlformats.org/officeDocument/2006/relationships/image" Target="../media/image265.emf"/><Relationship Id="rId10" Type="http://schemas.openxmlformats.org/officeDocument/2006/relationships/oleObject" Target="../embeddings/oleObject245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1.bin"/><Relationship Id="rId12" Type="http://schemas.openxmlformats.org/officeDocument/2006/relationships/image" Target="../media/image37.emf"/><Relationship Id="rId13" Type="http://schemas.openxmlformats.org/officeDocument/2006/relationships/oleObject" Target="../embeddings/oleObject42.bin"/><Relationship Id="rId14" Type="http://schemas.openxmlformats.org/officeDocument/2006/relationships/image" Target="../media/image38.emf"/><Relationship Id="rId15" Type="http://schemas.openxmlformats.org/officeDocument/2006/relationships/oleObject" Target="../embeddings/oleObject43.bin"/><Relationship Id="rId16" Type="http://schemas.openxmlformats.org/officeDocument/2006/relationships/image" Target="../media/image3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7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38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40.bin"/><Relationship Id="rId10" Type="http://schemas.openxmlformats.org/officeDocument/2006/relationships/image" Target="../media/image36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3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Brief introduction to Laplace transforms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3092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962076"/>
            <a:ext cx="9027866" cy="58959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Table of Laplace transform pairs</a:t>
            </a:r>
          </a:p>
        </p:txBody>
      </p:sp>
    </p:spTree>
    <p:extLst>
      <p:ext uri="{BB962C8B-B14F-4D97-AF65-F5344CB8AC3E}">
        <p14:creationId xmlns:p14="http://schemas.microsoft.com/office/powerpoint/2010/main" val="1777109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b="1" dirty="0" smtClean="0">
                <a:solidFill>
                  <a:srgbClr val="FF3300"/>
                </a:solidFill>
              </a:rPr>
              <a:t>Dr Ian Howard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3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Inverse Laplace transforms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012150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262" y="3689320"/>
            <a:ext cx="8915400" cy="2660367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For example, when </a:t>
            </a:r>
            <a:r>
              <a:rPr lang="en-US" sz="2400" dirty="0">
                <a:latin typeface="Arial"/>
                <a:cs typeface="Arial"/>
              </a:rPr>
              <a:t>a differential equation is solved by Laplace transforms, the solution is obtained as a function of the variable </a:t>
            </a:r>
            <a:r>
              <a:rPr lang="en-US" sz="2400" i="1" dirty="0">
                <a:latin typeface="Arial"/>
                <a:cs typeface="Arial"/>
              </a:rPr>
              <a:t>s</a:t>
            </a:r>
            <a:r>
              <a:rPr lang="en-US" sz="2400" dirty="0" smtClean="0">
                <a:latin typeface="Arial"/>
                <a:cs typeface="Arial"/>
              </a:rPr>
              <a:t>.</a:t>
            </a:r>
          </a:p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The </a:t>
            </a:r>
            <a:r>
              <a:rPr lang="en-US" sz="2400" dirty="0">
                <a:latin typeface="Arial"/>
                <a:cs typeface="Arial"/>
              </a:rPr>
              <a:t>simplest forms are those that can be recognized within the tables and a few of those will now be considered.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Inverse Laplace Transforms by identification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540387"/>
              </p:ext>
            </p:extLst>
          </p:nvPr>
        </p:nvGraphicFramePr>
        <p:xfrm>
          <a:off x="1927944" y="2051642"/>
          <a:ext cx="5875739" cy="125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8221" name="Equation" r:id="rId3" imgW="2311400" imgH="495300" progId="Equation.DSMT4">
                  <p:embed/>
                </p:oleObj>
              </mc:Choice>
              <mc:Fallback>
                <p:oleObj name="Equation" r:id="rId3" imgW="2311400" imgH="4953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944" y="2051642"/>
                        <a:ext cx="5875739" cy="125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720236" y="890199"/>
            <a:ext cx="8736565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 defTabSz="457200">
              <a:spcBef>
                <a:spcPct val="20000"/>
              </a:spcBef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The inverse transform is formed in order to determine the time response. </a:t>
            </a:r>
          </a:p>
        </p:txBody>
      </p:sp>
    </p:spTree>
    <p:extLst>
      <p:ext uri="{BB962C8B-B14F-4D97-AF65-F5344CB8AC3E}">
        <p14:creationId xmlns:p14="http://schemas.microsoft.com/office/powerpoint/2010/main" val="113277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9" name="Object 3"/>
          <p:cNvGraphicFramePr>
            <a:graphicFrameLocks noChangeAspect="1"/>
          </p:cNvGraphicFramePr>
          <p:nvPr>
            <p:extLst/>
          </p:nvPr>
        </p:nvGraphicFramePr>
        <p:xfrm>
          <a:off x="0" y="1423262"/>
          <a:ext cx="4229083" cy="1171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89" name="Equation" r:id="rId3" imgW="1307880" imgH="393480" progId="Equation.DSMT4">
                  <p:embed/>
                </p:oleObj>
              </mc:Choice>
              <mc:Fallback>
                <p:oleObj name="Equation" r:id="rId3" imgW="1307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423262"/>
                        <a:ext cx="4229083" cy="11714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>
            <p:extLst/>
          </p:nvPr>
        </p:nvGraphicFramePr>
        <p:xfrm>
          <a:off x="2044700" y="5851525"/>
          <a:ext cx="500380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90" name="Equation" r:id="rId5" imgW="1270000" imgH="241300" progId="Equation.3">
                  <p:embed/>
                </p:oleObj>
              </mc:Choice>
              <mc:Fallback>
                <p:oleObj name="Equation" r:id="rId5" imgW="1270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4700" y="5851525"/>
                        <a:ext cx="5003800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06275" y="2899283"/>
            <a:ext cx="6673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From Laplace transform pairs table we see that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Example 1:  </a:t>
            </a:r>
            <a:r>
              <a:rPr lang="en-US" sz="3600" b="1" dirty="0">
                <a:solidFill>
                  <a:prstClr val="black"/>
                </a:solidFill>
              </a:rPr>
              <a:t>Determine </a:t>
            </a:r>
            <a:r>
              <a:rPr lang="en-US" sz="3600" b="1" dirty="0" smtClean="0">
                <a:solidFill>
                  <a:prstClr val="black"/>
                </a:solidFill>
              </a:rPr>
              <a:t>inverse transform</a:t>
            </a:r>
            <a:endParaRPr lang="en-US" altLang="zh-CN" sz="3600" b="1" dirty="0">
              <a:solidFill>
                <a:prstClr val="black"/>
              </a:solidFill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835025" y="3509963"/>
          <a:ext cx="1462088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91" name="Equation" r:id="rId7" imgW="406400" imgH="419100" progId="Equation.3">
                  <p:embed/>
                </p:oleObj>
              </mc:Choice>
              <mc:Fallback>
                <p:oleObj name="Equation" r:id="rId7" imgW="406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025" y="3509963"/>
                        <a:ext cx="1462088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0583" y="798294"/>
            <a:ext cx="4821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Given the Laplace transformation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159487"/>
            <a:ext cx="8139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Thus the inverse Laplace transform gives the time solution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3714750" y="3376613"/>
          <a:ext cx="1690688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92" name="Equation" r:id="rId9" imgW="469900" imgH="419100" progId="Equation.DSMT4">
                  <p:embed/>
                </p:oleObj>
              </mc:Choice>
              <mc:Fallback>
                <p:oleObj name="Equation" r:id="rId9" imgW="4699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0" y="3376613"/>
                        <a:ext cx="1690688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996385"/>
              </p:ext>
            </p:extLst>
          </p:nvPr>
        </p:nvGraphicFramePr>
        <p:xfrm>
          <a:off x="6278563" y="3392488"/>
          <a:ext cx="3198812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93" name="Equation" r:id="rId11" imgW="889000" imgH="482600" progId="Equation.DSMT4">
                  <p:embed/>
                </p:oleObj>
              </mc:Choice>
              <mc:Fallback>
                <p:oleObj name="Equation" r:id="rId11" imgW="889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3" y="3392488"/>
                        <a:ext cx="3198812" cy="159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/>
          </p:nvPr>
        </p:nvGraphicFramePr>
        <p:xfrm>
          <a:off x="4286250" y="1330039"/>
          <a:ext cx="5619750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394" name="Equation" r:id="rId13" imgW="1752600" imgH="469900" progId="Equation.3">
                  <p:embed/>
                </p:oleObj>
              </mc:Choice>
              <mc:Fallback>
                <p:oleObj name="Equation" r:id="rId13" imgW="1752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1330039"/>
                        <a:ext cx="5619750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504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5" name="Object 5"/>
          <p:cNvGraphicFramePr>
            <a:graphicFrameLocks noChangeAspect="1"/>
          </p:cNvGraphicFramePr>
          <p:nvPr>
            <p:extLst/>
          </p:nvPr>
        </p:nvGraphicFramePr>
        <p:xfrm>
          <a:off x="784596" y="1495647"/>
          <a:ext cx="3088746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199" name="Equation" r:id="rId3" imgW="977760" imgH="393480" progId="Equation.DSMT4">
                  <p:embed/>
                </p:oleObj>
              </mc:Choice>
              <mc:Fallback>
                <p:oleObj name="Equation" r:id="rId3" imgW="9777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596" y="1495647"/>
                        <a:ext cx="3088746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6" name="Object 6"/>
          <p:cNvGraphicFramePr>
            <a:graphicFrameLocks noChangeAspect="1"/>
          </p:cNvGraphicFramePr>
          <p:nvPr>
            <p:extLst/>
          </p:nvPr>
        </p:nvGraphicFramePr>
        <p:xfrm>
          <a:off x="4543425" y="1571625"/>
          <a:ext cx="3252788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200" name="Equation" r:id="rId5" imgW="1079500" imgH="482600" progId="Equation.3">
                  <p:embed/>
                </p:oleObj>
              </mc:Choice>
              <mc:Fallback>
                <p:oleObj name="Equation" r:id="rId5" imgW="1079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3425" y="1571625"/>
                        <a:ext cx="3252788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7"/>
          <p:cNvGraphicFramePr>
            <a:graphicFrameLocks noChangeAspect="1"/>
          </p:cNvGraphicFramePr>
          <p:nvPr>
            <p:extLst/>
          </p:nvPr>
        </p:nvGraphicFramePr>
        <p:xfrm>
          <a:off x="2411413" y="6035675"/>
          <a:ext cx="3873500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201" name="Equation" r:id="rId7" imgW="1066800" imgH="203200" progId="Equation.3">
                  <p:embed/>
                </p:oleObj>
              </mc:Choice>
              <mc:Fallback>
                <p:oleObj name="Equation" r:id="rId7" imgW="1066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6035675"/>
                        <a:ext cx="3873500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Example 2:  </a:t>
            </a:r>
            <a:r>
              <a:rPr lang="en-US" sz="3600" b="1" dirty="0">
                <a:solidFill>
                  <a:prstClr val="black"/>
                </a:solidFill>
              </a:rPr>
              <a:t>Determine inverse transform</a:t>
            </a:r>
            <a:endParaRPr lang="en-US" altLang="zh-CN" sz="3600" b="1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2536" y="868078"/>
            <a:ext cx="4821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Given the Laplace transformation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1" y="3128678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From Laplace pairs table we see that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2646363" y="3589338"/>
          <a:ext cx="443230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202" name="Equation" r:id="rId9" imgW="1231900" imgH="508000" progId="Equation.DSMT4">
                  <p:embed/>
                </p:oleObj>
              </mc:Choice>
              <mc:Fallback>
                <p:oleObj name="Equation" r:id="rId9" imgW="12319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6363" y="3589338"/>
                        <a:ext cx="4432300" cy="168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465987" y="5465478"/>
            <a:ext cx="8139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Thus the inverse Laplace transform gives the time solution</a:t>
            </a:r>
          </a:p>
        </p:txBody>
      </p:sp>
    </p:spTree>
    <p:extLst>
      <p:ext uri="{BB962C8B-B14F-4D97-AF65-F5344CB8AC3E}">
        <p14:creationId xmlns:p14="http://schemas.microsoft.com/office/powerpoint/2010/main" val="49335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1" name="Object 3"/>
          <p:cNvGraphicFramePr>
            <a:graphicFrameLocks noChangeAspect="1"/>
          </p:cNvGraphicFramePr>
          <p:nvPr>
            <p:extLst/>
          </p:nvPr>
        </p:nvGraphicFramePr>
        <p:xfrm>
          <a:off x="721389" y="2970970"/>
          <a:ext cx="257968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431" name="Equation" r:id="rId3" imgW="711200" imgH="203200" progId="Equation.DSMT4">
                  <p:embed/>
                </p:oleObj>
              </mc:Choice>
              <mc:Fallback>
                <p:oleObj name="Equation" r:id="rId3" imgW="711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389" y="2970970"/>
                        <a:ext cx="2579687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"/>
          <p:cNvGraphicFramePr>
            <a:graphicFrameLocks noChangeAspect="1"/>
          </p:cNvGraphicFramePr>
          <p:nvPr>
            <p:extLst/>
          </p:nvPr>
        </p:nvGraphicFramePr>
        <p:xfrm>
          <a:off x="857250" y="1257300"/>
          <a:ext cx="3663950" cy="112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432" name="Equation" r:id="rId5" imgW="1180800" imgH="393480" progId="Equation.DSMT4">
                  <p:embed/>
                </p:oleObj>
              </mc:Choice>
              <mc:Fallback>
                <p:oleObj name="Equation" r:id="rId5" imgW="11808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257300"/>
                        <a:ext cx="3663950" cy="1123225"/>
                      </a:xfrm>
                      <a:prstGeom prst="rect">
                        <a:avLst/>
                      </a:prstGeom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05180" y="2393493"/>
            <a:ext cx="8258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Look at denominator terms and try to write in standard form</a:t>
            </a:r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Example 3:  </a:t>
            </a:r>
            <a:r>
              <a:rPr lang="en-US" sz="3600" b="1" dirty="0">
                <a:solidFill>
                  <a:prstClr val="black"/>
                </a:solidFill>
              </a:rPr>
              <a:t>Determine inverse transform</a:t>
            </a:r>
            <a:endParaRPr lang="en-US" altLang="zh-CN" sz="3600" b="1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7911" y="795635"/>
            <a:ext cx="4821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Given the Laplace transformation</a:t>
            </a: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3539680" y="3723888"/>
          <a:ext cx="3592513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433" name="Equation" r:id="rId7" imgW="990600" imgH="203200" progId="Equation.DSMT4">
                  <p:embed/>
                </p:oleObj>
              </mc:Choice>
              <mc:Fallback>
                <p:oleObj name="Equation" r:id="rId7" imgW="9906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9680" y="3723888"/>
                        <a:ext cx="3592513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/>
          </p:nvPr>
        </p:nvGraphicFramePr>
        <p:xfrm>
          <a:off x="3470240" y="2971090"/>
          <a:ext cx="5619750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434" name="Equation" r:id="rId9" imgW="1549400" imgH="241300" progId="Equation.DSMT4">
                  <p:embed/>
                </p:oleObj>
              </mc:Choice>
              <mc:Fallback>
                <p:oleObj name="Equation" r:id="rId9" imgW="15494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240" y="2971090"/>
                        <a:ext cx="5619750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3585186" y="4436894"/>
          <a:ext cx="3546475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435" name="Equation" r:id="rId11" imgW="977900" imgH="241300" progId="Equation.3">
                  <p:embed/>
                </p:oleObj>
              </mc:Choice>
              <mc:Fallback>
                <p:oleObj name="Equation" r:id="rId11" imgW="977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5186" y="4436894"/>
                        <a:ext cx="3546475" cy="80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7"/>
          <p:cNvGraphicFramePr>
            <a:graphicFrameLocks noChangeAspect="1"/>
          </p:cNvGraphicFramePr>
          <p:nvPr>
            <p:extLst/>
          </p:nvPr>
        </p:nvGraphicFramePr>
        <p:xfrm>
          <a:off x="697007" y="5392811"/>
          <a:ext cx="4651375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436" name="Equation" r:id="rId13" imgW="1498600" imgH="457200" progId="Equation.3">
                  <p:embed/>
                </p:oleObj>
              </mc:Choice>
              <mc:Fallback>
                <p:oleObj name="Equation" r:id="rId13" imgW="1498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007" y="5392811"/>
                        <a:ext cx="4651375" cy="1304925"/>
                      </a:xfrm>
                      <a:prstGeom prst="rect">
                        <a:avLst/>
                      </a:prstGeom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240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6" name="Object 4"/>
          <p:cNvGraphicFramePr>
            <a:graphicFrameLocks noChangeAspect="1"/>
          </p:cNvGraphicFramePr>
          <p:nvPr>
            <p:extLst/>
          </p:nvPr>
        </p:nvGraphicFramePr>
        <p:xfrm>
          <a:off x="509939" y="5014679"/>
          <a:ext cx="8316913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47" name="Equation" r:id="rId3" imgW="2463800" imgH="457200" progId="Equation.DSMT4">
                  <p:embed/>
                </p:oleObj>
              </mc:Choice>
              <mc:Fallback>
                <p:oleObj name="Equation" r:id="rId3" imgW="2463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939" y="5014679"/>
                        <a:ext cx="8316913" cy="1420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Example 3</a:t>
            </a:r>
            <a:r>
              <a:rPr lang="en-US" sz="3600" b="1" dirty="0">
                <a:solidFill>
                  <a:prstClr val="black"/>
                </a:solidFill>
              </a:rPr>
              <a:t>:  Determine inverse transform</a:t>
            </a:r>
            <a:endParaRPr lang="en-US" altLang="zh-CN" sz="3600" b="1" dirty="0">
              <a:solidFill>
                <a:prstClr val="black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794179" y="1372769"/>
          <a:ext cx="4059238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48" name="Equation" r:id="rId5" imgW="1308100" imgH="457200" progId="Equation.DSMT4">
                  <p:embed/>
                </p:oleObj>
              </mc:Choice>
              <mc:Fallback>
                <p:oleObj name="Equation" r:id="rId5" imgW="13081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179" y="1372769"/>
                        <a:ext cx="4059238" cy="1304925"/>
                      </a:xfrm>
                      <a:prstGeom prst="rect">
                        <a:avLst/>
                      </a:prstGeom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890194" y="994073"/>
            <a:ext cx="79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Look at numerator terms and try to write in standard form</a:t>
            </a:r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025541" y="2881441"/>
          <a:ext cx="5519738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49" name="Equation" r:id="rId7" imgW="1778000" imgH="304800" progId="Equation.3">
                  <p:embed/>
                </p:oleObj>
              </mc:Choice>
              <mc:Fallback>
                <p:oleObj name="Equation" r:id="rId7" imgW="17780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41" y="2881441"/>
                        <a:ext cx="5519738" cy="871538"/>
                      </a:xfrm>
                      <a:prstGeom prst="rect">
                        <a:avLst/>
                      </a:prstGeom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256093" y="3985499"/>
          <a:ext cx="42195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250" name="Equation" r:id="rId9" imgW="1358900" imgH="292100" progId="Equation.DSMT4">
                  <p:embed/>
                </p:oleObj>
              </mc:Choice>
              <mc:Fallback>
                <p:oleObj name="Equation" r:id="rId9" imgW="13589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6093" y="3985499"/>
                        <a:ext cx="4219575" cy="835025"/>
                      </a:xfrm>
                      <a:prstGeom prst="rect">
                        <a:avLst/>
                      </a:prstGeom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6553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8" name="Object 6"/>
          <p:cNvGraphicFramePr>
            <a:graphicFrameLocks noChangeAspect="1"/>
          </p:cNvGraphicFramePr>
          <p:nvPr>
            <p:extLst/>
          </p:nvPr>
        </p:nvGraphicFramePr>
        <p:xfrm>
          <a:off x="1151994" y="5702449"/>
          <a:ext cx="7329488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271" name="Equation" r:id="rId3" imgW="1866900" imgH="241300" progId="Equation.DSMT4">
                  <p:embed/>
                </p:oleObj>
              </mc:Choice>
              <mc:Fallback>
                <p:oleObj name="Equation" r:id="rId3" imgW="18669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1994" y="5702449"/>
                        <a:ext cx="7329488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Example 3</a:t>
            </a:r>
            <a:r>
              <a:rPr lang="en-US" sz="3600" b="1" dirty="0">
                <a:solidFill>
                  <a:prstClr val="black"/>
                </a:solidFill>
              </a:rPr>
              <a:t>:  Determine inverse transform</a:t>
            </a:r>
            <a:endParaRPr lang="en-US" altLang="zh-CN" sz="3600" b="1" dirty="0">
              <a:solidFill>
                <a:prstClr val="black"/>
              </a:solidFill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123685" y="1401763"/>
          <a:ext cx="9561513" cy="150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272" name="Equation" r:id="rId5" imgW="2832100" imgH="482600" progId="Equation.DSMT4">
                  <p:embed/>
                </p:oleObj>
              </mc:Choice>
              <mc:Fallback>
                <p:oleObj name="Equation" r:id="rId5" imgW="2832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85" y="1401763"/>
                        <a:ext cx="9561513" cy="1500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669270" y="960735"/>
            <a:ext cx="73700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Can now use tables to get inverse Laplace transform</a:t>
            </a:r>
            <a:endParaRPr lang="en-US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0727" y="2963723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From Laplace pairs table we see that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/>
          </p:nvPr>
        </p:nvGraphicFramePr>
        <p:xfrm>
          <a:off x="5426138" y="3317256"/>
          <a:ext cx="4288131" cy="1294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273" name="Equation" r:id="rId7" imgW="1625600" imgH="533400" progId="Equation.3">
                  <p:embed/>
                </p:oleObj>
              </mc:Choice>
              <mc:Fallback>
                <p:oleObj name="Equation" r:id="rId7" imgW="16256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138" y="3317256"/>
                        <a:ext cx="4288131" cy="12943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/>
          </p:nvPr>
        </p:nvGraphicFramePr>
        <p:xfrm>
          <a:off x="280378" y="3617768"/>
          <a:ext cx="4150006" cy="1213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274" name="Equation" r:id="rId9" imgW="1638300" imgH="520700" progId="Equation.DSMT4">
                  <p:embed/>
                </p:oleObj>
              </mc:Choice>
              <mc:Fallback>
                <p:oleObj name="Equation" r:id="rId9" imgW="1638300" imgH="520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378" y="3617768"/>
                        <a:ext cx="4150006" cy="12136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8973" y="5020099"/>
            <a:ext cx="8139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Thus the inverse Laplace transform gives the time solution</a:t>
            </a:r>
          </a:p>
        </p:txBody>
      </p:sp>
    </p:spTree>
    <p:extLst>
      <p:ext uri="{BB962C8B-B14F-4D97-AF65-F5344CB8AC3E}">
        <p14:creationId xmlns:p14="http://schemas.microsoft.com/office/powerpoint/2010/main" val="162922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789516"/>
            <a:ext cx="9905999" cy="5181600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Often we will have transfer function is form that we cant directly relate to expressions in Laplace transform tables</a:t>
            </a:r>
          </a:p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Then we can try to use partial fraction expansions</a:t>
            </a:r>
          </a:p>
          <a:p>
            <a:endParaRPr lang="en-US" altLang="zh-CN" sz="2400" dirty="0" smtClean="0">
              <a:latin typeface="Arial"/>
              <a:ea typeface="宋体" charset="-122"/>
              <a:cs typeface="Arial"/>
            </a:endParaRPr>
          </a:p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Partial </a:t>
            </a:r>
            <a:r>
              <a:rPr lang="en-US" altLang="zh-CN" sz="2400" dirty="0">
                <a:latin typeface="Arial"/>
                <a:ea typeface="宋体" charset="-122"/>
                <a:cs typeface="Arial"/>
              </a:rPr>
              <a:t>fractions are several fractions whose sum equals a given fraction</a:t>
            </a:r>
          </a:p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Working </a:t>
            </a:r>
            <a:r>
              <a:rPr lang="en-US" altLang="zh-CN" sz="2400" dirty="0">
                <a:latin typeface="Arial"/>
                <a:ea typeface="宋体" charset="-122"/>
                <a:cs typeface="Arial"/>
              </a:rPr>
              <a:t>with transforms requires breaking complex fractions into simpler fractions to allow use of tables of </a:t>
            </a:r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transforms</a:t>
            </a:r>
          </a:p>
          <a:p>
            <a:pPr marL="0" indent="0">
              <a:buNone/>
            </a:pPr>
            <a:endParaRPr lang="en-US" altLang="zh-CN" sz="2400" dirty="0" smtClean="0">
              <a:latin typeface="Arial"/>
              <a:ea typeface="宋体" charset="-122"/>
              <a:cs typeface="Arial"/>
            </a:endParaRPr>
          </a:p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Consider the transfer function:</a:t>
            </a:r>
          </a:p>
          <a:p>
            <a:endParaRPr lang="en-US" altLang="zh-CN" sz="2400" dirty="0">
              <a:latin typeface="Arial"/>
              <a:ea typeface="宋体" charset="-122"/>
              <a:cs typeface="Arial"/>
            </a:endParaRPr>
          </a:p>
          <a:p>
            <a:endParaRPr lang="en-US" altLang="zh-CN" sz="2400" dirty="0">
              <a:latin typeface="Arial"/>
              <a:ea typeface="宋体" charset="-122"/>
              <a:cs typeface="Arial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294063" y="5295900"/>
          <a:ext cx="2859087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7983" name="Equation" r:id="rId4" imgW="838200" imgH="457200" progId="Equation.DSMT4">
                  <p:embed/>
                </p:oleObj>
              </mc:Choice>
              <mc:Fallback>
                <p:oleObj name="Equation" r:id="rId4" imgW="8382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063" y="5295900"/>
                        <a:ext cx="2859087" cy="14319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Partial fraction expansions</a:t>
            </a:r>
          </a:p>
        </p:txBody>
      </p:sp>
    </p:spTree>
    <p:extLst>
      <p:ext uri="{BB962C8B-B14F-4D97-AF65-F5344CB8AC3E}">
        <p14:creationId xmlns:p14="http://schemas.microsoft.com/office/powerpoint/2010/main" val="198980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659" name="Object 3"/>
          <p:cNvGraphicFramePr>
            <a:graphicFrameLocks noGrp="1" noChangeAspect="1"/>
          </p:cNvGraphicFramePr>
          <p:nvPr>
            <p:ph type="chart" sz="half" idx="1"/>
            <p:extLst/>
          </p:nvPr>
        </p:nvGraphicFramePr>
        <p:xfrm>
          <a:off x="265112" y="1384300"/>
          <a:ext cx="351888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215" name="Equation" r:id="rId4" imgW="1943100" imgH="469900" progId="Equation.DSMT4">
                  <p:embed/>
                </p:oleObj>
              </mc:Choice>
              <mc:Fallback>
                <p:oleObj name="Equation" r:id="rId4" imgW="19431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2" y="1384300"/>
                        <a:ext cx="3518885" cy="850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66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34058" y="4116388"/>
            <a:ext cx="292418" cy="830997"/>
          </a:xfr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/>
              <a:ea typeface="宋体" charset="-122"/>
              <a:cs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/>
              <a:ea typeface="宋体" charset="-122"/>
              <a:cs typeface="Arial"/>
            </a:endParaRPr>
          </a:p>
        </p:txBody>
      </p:sp>
      <p:graphicFrame>
        <p:nvGraphicFramePr>
          <p:cNvPr id="198661" name="Object 5"/>
          <p:cNvGraphicFramePr>
            <a:graphicFrameLocks noChangeAspect="1"/>
          </p:cNvGraphicFramePr>
          <p:nvPr>
            <p:extLst/>
          </p:nvPr>
        </p:nvGraphicFramePr>
        <p:xfrm>
          <a:off x="71437" y="5618163"/>
          <a:ext cx="4256088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216" name="Equation" r:id="rId6" imgW="2133600" imgH="457200" progId="Equation.DSMT4">
                  <p:embed/>
                </p:oleObj>
              </mc:Choice>
              <mc:Fallback>
                <p:oleObj name="Equation" r:id="rId6" imgW="2133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" y="5618163"/>
                        <a:ext cx="4256088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87312" y="794239"/>
            <a:ext cx="9763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Expand into a term for each factor in the denominator.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1144" y="4997358"/>
            <a:ext cx="2716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Recombining RHS</a:t>
            </a:r>
            <a:endParaRPr lang="en-US" altLang="zh-CN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Example partial </a:t>
            </a:r>
            <a:r>
              <a:rPr lang="en-US" sz="3600" b="1" dirty="0">
                <a:solidFill>
                  <a:prstClr val="black"/>
                </a:solidFill>
              </a:rPr>
              <a:t>fraction </a:t>
            </a:r>
            <a:r>
              <a:rPr lang="en-US" sz="3600" b="1" dirty="0" smtClean="0">
                <a:solidFill>
                  <a:prstClr val="black"/>
                </a:solidFill>
              </a:rPr>
              <a:t>expansion</a:t>
            </a:r>
            <a:endParaRPr lang="en-US" sz="3600" b="1" dirty="0">
              <a:solidFill>
                <a:prstClr val="black"/>
              </a:solidFill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111125" y="3651251"/>
          <a:ext cx="4637334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217" name="Equation" r:id="rId8" imgW="2679700" imgH="469900" progId="Equation.3">
                  <p:embed/>
                </p:oleObj>
              </mc:Choice>
              <mc:Fallback>
                <p:oleObj name="Equation" r:id="rId8" imgW="2679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125" y="3651251"/>
                        <a:ext cx="4637334" cy="812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44322" y="2724639"/>
            <a:ext cx="9761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Now multiply top and bottom on both RHS with terms so both denominators are the same</a:t>
            </a:r>
            <a:endParaRPr lang="en-US" altLang="zh-CN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27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10562" y="4516814"/>
            <a:ext cx="8915400" cy="1773767"/>
          </a:xfrm>
          <a:noFill/>
          <a:ln/>
        </p:spPr>
        <p:txBody>
          <a:bodyPr>
            <a:normAutofit/>
          </a:bodyPr>
          <a:lstStyle/>
          <a:p>
            <a:r>
              <a:rPr lang="en-US" altLang="zh-CN" sz="2000" dirty="0" smtClean="0">
                <a:latin typeface="Arial"/>
                <a:ea typeface="宋体" charset="-122"/>
                <a:cs typeface="Arial"/>
              </a:rPr>
              <a:t>It m</a:t>
            </a:r>
            <a:r>
              <a:rPr lang="en-US" altLang="zh-CN" sz="2000" dirty="0" smtClean="0">
                <a:effectLst/>
                <a:latin typeface="Arial"/>
                <a:ea typeface="宋体" charset="-122"/>
                <a:cs typeface="Arial"/>
              </a:rPr>
              <a:t>aps from a time domain representation with real input to an angular frequency representation which is complex.</a:t>
            </a:r>
          </a:p>
          <a:p>
            <a:endParaRPr lang="en-US" altLang="zh-CN" sz="2000" dirty="0">
              <a:latin typeface="Arial"/>
              <a:ea typeface="宋体" charset="-122"/>
              <a:cs typeface="Arial"/>
            </a:endParaRPr>
          </a:p>
          <a:p>
            <a:r>
              <a:rPr lang="en-US" altLang="zh-CN" sz="2000" dirty="0" smtClean="0">
                <a:effectLst/>
                <a:latin typeface="Arial"/>
                <a:ea typeface="宋体" charset="-122"/>
                <a:cs typeface="Arial"/>
              </a:rPr>
              <a:t>We can use integral to calculate Laplace transforms of functions </a:t>
            </a:r>
            <a:r>
              <a:rPr lang="mr-IN" altLang="zh-CN" sz="2000" dirty="0" smtClean="0">
                <a:effectLst/>
                <a:latin typeface="Arial"/>
                <a:ea typeface="宋体" charset="-122"/>
                <a:cs typeface="Arial"/>
              </a:rPr>
              <a:t>–</a:t>
            </a:r>
            <a:r>
              <a:rPr lang="en-US" altLang="zh-CN" sz="2000" dirty="0" smtClean="0">
                <a:effectLst/>
                <a:latin typeface="Arial"/>
                <a:ea typeface="宋体" charset="-122"/>
                <a:cs typeface="Arial"/>
              </a:rPr>
              <a:t> but it can be hard work!</a:t>
            </a:r>
          </a:p>
        </p:txBody>
      </p:sp>
      <p:sp>
        <p:nvSpPr>
          <p:cNvPr id="2" name="Rectangle 1"/>
          <p:cNvSpPr/>
          <p:nvPr/>
        </p:nvSpPr>
        <p:spPr>
          <a:xfrm>
            <a:off x="370034" y="864889"/>
            <a:ext cx="90327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The Laplace transform is a linear operator that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maps a </a:t>
            </a: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function f(t) to F(s)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lang="en-US" altLang="zh-CN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Specifically:  </a:t>
            </a:r>
          </a:p>
          <a:p>
            <a:pPr algn="l"/>
            <a:endParaRPr lang="en-US" altLang="zh-CN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7512" y="3107464"/>
            <a:ext cx="11502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where: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Definition of Laplace transform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270854"/>
              </p:ext>
            </p:extLst>
          </p:nvPr>
        </p:nvGraphicFramePr>
        <p:xfrm>
          <a:off x="2465437" y="1572548"/>
          <a:ext cx="4289422" cy="1234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853" name="Equation" r:id="rId4" imgW="1752600" imgH="469900" progId="Equation.3">
                  <p:embed/>
                </p:oleObj>
              </mc:Choice>
              <mc:Fallback>
                <p:oleObj name="Equation" r:id="rId4" imgW="1752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437" y="1572548"/>
                        <a:ext cx="4289422" cy="123485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645626"/>
              </p:ext>
            </p:extLst>
          </p:nvPr>
        </p:nvGraphicFramePr>
        <p:xfrm>
          <a:off x="3650664" y="3507824"/>
          <a:ext cx="1550577" cy="4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854" name="Equation" r:id="rId6" imgW="660400" imgH="165100" progId="Equation.DSMT4">
                  <p:embed/>
                </p:oleObj>
              </mc:Choice>
              <mc:Fallback>
                <p:oleObj name="Equation" r:id="rId6" imgW="6604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0664" y="3507824"/>
                        <a:ext cx="1550577" cy="4159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459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  <p:bldP spid="2" grpId="0" build="p" bldLvl="2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34058" y="4116388"/>
            <a:ext cx="292418" cy="830997"/>
          </a:xfr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/>
              <a:ea typeface="宋体" charset="-122"/>
              <a:cs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/>
              <a:ea typeface="宋体" charset="-122"/>
              <a:cs typeface="Arial"/>
            </a:endParaRPr>
          </a:p>
        </p:txBody>
      </p:sp>
      <p:graphicFrame>
        <p:nvGraphicFramePr>
          <p:cNvPr id="19866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5407900"/>
              </p:ext>
            </p:extLst>
          </p:nvPr>
        </p:nvGraphicFramePr>
        <p:xfrm>
          <a:off x="1438275" y="765175"/>
          <a:ext cx="4205288" cy="839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86" name="Equation" r:id="rId4" imgW="2108200" imgH="457200" progId="Equation.3">
                  <p:embed/>
                </p:oleObj>
              </mc:Choice>
              <mc:Fallback>
                <p:oleObj name="Equation" r:id="rId4" imgW="2108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765175"/>
                        <a:ext cx="4205288" cy="839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2" name="Object 6"/>
          <p:cNvGraphicFramePr>
            <a:graphicFrameLocks noChangeAspect="1"/>
          </p:cNvGraphicFramePr>
          <p:nvPr>
            <p:extLst/>
          </p:nvPr>
        </p:nvGraphicFramePr>
        <p:xfrm>
          <a:off x="293688" y="5718175"/>
          <a:ext cx="434340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87" name="Equation" r:id="rId6" imgW="2095500" imgH="469900" progId="Equation.DSMT4">
                  <p:embed/>
                </p:oleObj>
              </mc:Choice>
              <mc:Fallback>
                <p:oleObj name="Equation" r:id="rId6" imgW="20955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5718175"/>
                        <a:ext cx="434340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3" name="Object 7"/>
          <p:cNvGraphicFramePr>
            <a:graphicFrameLocks noChangeAspect="1"/>
          </p:cNvGraphicFramePr>
          <p:nvPr>
            <p:extLst/>
          </p:nvPr>
        </p:nvGraphicFramePr>
        <p:xfrm>
          <a:off x="2928938" y="1758950"/>
          <a:ext cx="17764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88" name="Equation" r:id="rId8" imgW="774700" imgH="190500" progId="Equation.DSMT4">
                  <p:embed/>
                </p:oleObj>
              </mc:Choice>
              <mc:Fallback>
                <p:oleObj name="Equation" r:id="rId8" imgW="7747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1758950"/>
                        <a:ext cx="1776412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664" name="Object 8"/>
          <p:cNvGraphicFramePr>
            <a:graphicFrameLocks noChangeAspect="1"/>
          </p:cNvGraphicFramePr>
          <p:nvPr>
            <p:extLst/>
          </p:nvPr>
        </p:nvGraphicFramePr>
        <p:xfrm>
          <a:off x="3729038" y="2416175"/>
          <a:ext cx="22098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89" name="Equation" r:id="rId10" imgW="927100" imgH="165100" progId="Equation.3">
                  <p:embed/>
                </p:oleObj>
              </mc:Choice>
              <mc:Fallback>
                <p:oleObj name="Equation" r:id="rId10" imgW="9271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9038" y="2416175"/>
                        <a:ext cx="22098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07125" y="922635"/>
            <a:ext cx="902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From</a:t>
            </a:r>
            <a:endParaRPr lang="en-US" altLang="zh-CN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642" y="1690440"/>
            <a:ext cx="2579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Equate terms in s </a:t>
            </a:r>
            <a:endParaRPr lang="en-US" altLang="zh-CN" sz="2400" dirty="0" smtClean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0313" y="5657672"/>
            <a:ext cx="474662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Each term is 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now in </a:t>
            </a:r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a form so that inverse Laplace transforms can be applied.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Example partial fraction expansion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313" y="2375585"/>
            <a:ext cx="3349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Equate constant terms.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97438" y="5004485"/>
            <a:ext cx="2101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So: </a:t>
            </a:r>
            <a:r>
              <a:rPr lang="en-US" altLang="zh-CN" sz="2400" dirty="0">
                <a:solidFill>
                  <a:prstClr val="black"/>
                </a:solidFill>
                <a:latin typeface="Arial"/>
                <a:cs typeface="Arial"/>
              </a:rPr>
              <a:t>B=2, A=-1</a:t>
            </a:r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>
            <p:extLst/>
          </p:nvPr>
        </p:nvGraphicFramePr>
        <p:xfrm>
          <a:off x="3716338" y="2943225"/>
          <a:ext cx="1776412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90" name="Equation" r:id="rId12" imgW="774700" imgH="190500" progId="Equation.DSMT4">
                  <p:embed/>
                </p:oleObj>
              </mc:Choice>
              <mc:Fallback>
                <p:oleObj name="Equation" r:id="rId12" imgW="7747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338" y="2943225"/>
                        <a:ext cx="1776412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"/>
          <p:cNvGraphicFramePr>
            <a:graphicFrameLocks noChangeAspect="1"/>
          </p:cNvGraphicFramePr>
          <p:nvPr>
            <p:extLst/>
          </p:nvPr>
        </p:nvGraphicFramePr>
        <p:xfrm>
          <a:off x="295275" y="4056063"/>
          <a:ext cx="29352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91" name="Equation" r:id="rId14" imgW="1231900" imgH="228600" progId="Equation.3">
                  <p:embed/>
                </p:oleObj>
              </mc:Choice>
              <mc:Fallback>
                <p:oleObj name="Equation" r:id="rId14" imgW="1231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" y="4056063"/>
                        <a:ext cx="29352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247667" y="2938215"/>
            <a:ext cx="25854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From 1</a:t>
            </a:r>
            <a:r>
              <a:rPr lang="en-US" altLang="zh-CN" sz="2400" baseline="30000" dirty="0" smtClean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 equation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5292" y="3493840"/>
            <a:ext cx="4468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Substituting A into 2</a:t>
            </a:r>
            <a:r>
              <a:rPr lang="en-US" altLang="zh-CN" sz="2400" baseline="30000" dirty="0" smtClean="0">
                <a:solidFill>
                  <a:prstClr val="black"/>
                </a:solidFill>
                <a:latin typeface="Arial"/>
                <a:cs typeface="Arial"/>
              </a:rPr>
              <a:t>nd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 equation</a:t>
            </a:r>
          </a:p>
        </p:txBody>
      </p:sp>
      <p:graphicFrame>
        <p:nvGraphicFramePr>
          <p:cNvPr id="22" name="Object 8"/>
          <p:cNvGraphicFramePr>
            <a:graphicFrameLocks noChangeAspect="1"/>
          </p:cNvGraphicFramePr>
          <p:nvPr>
            <p:extLst/>
          </p:nvPr>
        </p:nvGraphicFramePr>
        <p:xfrm>
          <a:off x="365125" y="4594225"/>
          <a:ext cx="13303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92" name="Equation" r:id="rId16" imgW="558800" imgH="165100" progId="Equation.DSMT4">
                  <p:embed/>
                </p:oleObj>
              </mc:Choice>
              <mc:Fallback>
                <p:oleObj name="Equation" r:id="rId16" imgW="5588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4594225"/>
                        <a:ext cx="1330325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8"/>
          <p:cNvGraphicFramePr>
            <a:graphicFrameLocks noChangeAspect="1"/>
          </p:cNvGraphicFramePr>
          <p:nvPr>
            <p:extLst/>
          </p:nvPr>
        </p:nvGraphicFramePr>
        <p:xfrm>
          <a:off x="3281363" y="4064000"/>
          <a:ext cx="20574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93" name="Equation" r:id="rId18" imgW="863600" imgH="165100" progId="Equation.3">
                  <p:embed/>
                </p:oleObj>
              </mc:Choice>
              <mc:Fallback>
                <p:oleObj name="Equation" r:id="rId18" imgW="8636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4064000"/>
                        <a:ext cx="20574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8"/>
          <p:cNvGraphicFramePr>
            <a:graphicFrameLocks noChangeAspect="1"/>
          </p:cNvGraphicFramePr>
          <p:nvPr>
            <p:extLst/>
          </p:nvPr>
        </p:nvGraphicFramePr>
        <p:xfrm>
          <a:off x="5443538" y="4054475"/>
          <a:ext cx="1149350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94" name="Equation" r:id="rId20" imgW="482600" imgH="152400" progId="Equation.DSMT4">
                  <p:embed/>
                </p:oleObj>
              </mc:Choice>
              <mc:Fallback>
                <p:oleObj name="Equation" r:id="rId20" imgW="4826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3538" y="4054475"/>
                        <a:ext cx="1149350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7"/>
          <p:cNvGraphicFramePr>
            <a:graphicFrameLocks noChangeAspect="1"/>
          </p:cNvGraphicFramePr>
          <p:nvPr>
            <p:extLst/>
          </p:nvPr>
        </p:nvGraphicFramePr>
        <p:xfrm>
          <a:off x="420688" y="5080000"/>
          <a:ext cx="171767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95" name="Equation" r:id="rId22" imgW="749300" imgH="190500" progId="Equation.3">
                  <p:embed/>
                </p:oleObj>
              </mc:Choice>
              <mc:Fallback>
                <p:oleObj name="Equation" r:id="rId22" imgW="7493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5080000"/>
                        <a:ext cx="171767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"/>
          <p:cNvGraphicFramePr>
            <a:graphicFrameLocks noChangeAspect="1"/>
          </p:cNvGraphicFramePr>
          <p:nvPr>
            <p:extLst/>
          </p:nvPr>
        </p:nvGraphicFramePr>
        <p:xfrm>
          <a:off x="2152650" y="5041900"/>
          <a:ext cx="84296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96" name="Equation" r:id="rId24" imgW="368300" imgH="190500" progId="Equation.DSMT4">
                  <p:embed/>
                </p:oleObj>
              </mc:Choice>
              <mc:Fallback>
                <p:oleObj name="Equation" r:id="rId24" imgW="3683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5041900"/>
                        <a:ext cx="842963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28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6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</a:t>
            </a:r>
            <a:r>
              <a:rPr lang="en-GB" sz="3600" dirty="0"/>
              <a:t>3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/>
              <a:t>Laplace procedure for Solving DEs</a:t>
            </a:r>
            <a:br>
              <a:rPr lang="en-GB" sz="3600" dirty="0"/>
            </a:b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6672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757238"/>
              </p:ext>
            </p:extLst>
          </p:nvPr>
        </p:nvGraphicFramePr>
        <p:xfrm>
          <a:off x="141989" y="1090874"/>
          <a:ext cx="2263775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85" name="Equation" r:id="rId3" imgW="723900" imgH="469900" progId="Equation.DSMT4">
                  <p:embed/>
                </p:oleObj>
              </mc:Choice>
              <mc:Fallback>
                <p:oleObj name="Equation" r:id="rId3" imgW="7239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89" y="1090874"/>
                        <a:ext cx="2263775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0" y="6882"/>
            <a:ext cx="9906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prstClr val="black"/>
                </a:solidFill>
              </a:rPr>
              <a:t>Laplace transform of 1</a:t>
            </a:r>
            <a:r>
              <a:rPr lang="en-US" sz="3200" b="1" baseline="30000" dirty="0" smtClean="0">
                <a:solidFill>
                  <a:prstClr val="black"/>
                </a:solidFill>
              </a:rPr>
              <a:t>st</a:t>
            </a:r>
            <a:r>
              <a:rPr lang="en-US" sz="3200" b="1" dirty="0" smtClean="0">
                <a:solidFill>
                  <a:prstClr val="black"/>
                </a:solidFill>
              </a:rPr>
              <a:t> time differential</a:t>
            </a:r>
            <a:endParaRPr lang="en-US" altLang="zh-CN" sz="3200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2705" y="574946"/>
            <a:ext cx="4789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Laplace transform of 1</a:t>
            </a:r>
            <a:r>
              <a:rPr lang="en-US" altLang="zh-CN" sz="2000" baseline="30000" dirty="0" smtClean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 order differential</a:t>
            </a:r>
            <a:endParaRPr lang="en-US" altLang="zh-CN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250865"/>
              </p:ext>
            </p:extLst>
          </p:nvPr>
        </p:nvGraphicFramePr>
        <p:xfrm>
          <a:off x="2480747" y="1084262"/>
          <a:ext cx="2746375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86" name="Equation" r:id="rId5" imgW="1041400" imgH="469900" progId="Equation.DSMT4">
                  <p:embed/>
                </p:oleObj>
              </mc:Choice>
              <mc:Fallback>
                <p:oleObj name="Equation" r:id="rId5" imgW="10414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747" y="1084262"/>
                        <a:ext cx="2746375" cy="123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79284" y="4079271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We let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1632" y="2561237"/>
            <a:ext cx="3092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Using integration by parts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288159"/>
              </p:ext>
            </p:extLst>
          </p:nvPr>
        </p:nvGraphicFramePr>
        <p:xfrm>
          <a:off x="329867" y="3085757"/>
          <a:ext cx="2939811" cy="725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87" name="Equation" r:id="rId7" imgW="1130300" imgH="279400" progId="Equation.3">
                  <p:embed/>
                </p:oleObj>
              </mc:Choice>
              <mc:Fallback>
                <p:oleObj name="Equation" r:id="rId7" imgW="1130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67" y="3085757"/>
                        <a:ext cx="2939811" cy="7256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873622"/>
              </p:ext>
            </p:extLst>
          </p:nvPr>
        </p:nvGraphicFramePr>
        <p:xfrm>
          <a:off x="290241" y="4632123"/>
          <a:ext cx="355123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88" name="Equation" r:id="rId9" imgW="1346200" imgH="203200" progId="Equation.3">
                  <p:embed/>
                </p:oleObj>
              </mc:Choice>
              <mc:Fallback>
                <p:oleObj name="Equation" r:id="rId9" imgW="1346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241" y="4632123"/>
                        <a:ext cx="3551237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513633"/>
              </p:ext>
            </p:extLst>
          </p:nvPr>
        </p:nvGraphicFramePr>
        <p:xfrm>
          <a:off x="322322" y="5706202"/>
          <a:ext cx="41560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789" name="Equation" r:id="rId11" imgW="1574800" imgH="393700" progId="Equation.3">
                  <p:embed/>
                </p:oleObj>
              </mc:Choice>
              <mc:Fallback>
                <p:oleObj name="Equation" r:id="rId11" imgW="1574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322" y="5706202"/>
                        <a:ext cx="4156075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239565" y="5305218"/>
            <a:ext cx="612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19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6882"/>
            <a:ext cx="9906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prstClr val="black"/>
                </a:solidFill>
              </a:rPr>
              <a:t>Laplace transform of 1</a:t>
            </a:r>
            <a:r>
              <a:rPr lang="en-US" sz="3200" b="1" baseline="30000" dirty="0" smtClean="0">
                <a:solidFill>
                  <a:prstClr val="black"/>
                </a:solidFill>
              </a:rPr>
              <a:t>st</a:t>
            </a:r>
            <a:r>
              <a:rPr lang="en-US" sz="3200" b="1" dirty="0" smtClean="0">
                <a:solidFill>
                  <a:prstClr val="black"/>
                </a:solidFill>
              </a:rPr>
              <a:t> time differential</a:t>
            </a:r>
            <a:endParaRPr lang="en-US" altLang="zh-CN" sz="3200" b="1" dirty="0">
              <a:solidFill>
                <a:prstClr val="black"/>
              </a:solidFill>
            </a:endParaRPr>
          </a:p>
        </p:txBody>
      </p:sp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367828"/>
              </p:ext>
            </p:extLst>
          </p:nvPr>
        </p:nvGraphicFramePr>
        <p:xfrm>
          <a:off x="3095140" y="2146360"/>
          <a:ext cx="4456112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940" name="Equation" r:id="rId3" imgW="1689100" imgH="469900" progId="Equation.DSMT4">
                  <p:embed/>
                </p:oleObj>
              </mc:Choice>
              <mc:Fallback>
                <p:oleObj name="Equation" r:id="rId3" imgW="16891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140" y="2146360"/>
                        <a:ext cx="4456112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12425" y="564467"/>
            <a:ext cx="78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From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40830"/>
              </p:ext>
            </p:extLst>
          </p:nvPr>
        </p:nvGraphicFramePr>
        <p:xfrm>
          <a:off x="262327" y="935881"/>
          <a:ext cx="355123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941" name="Equation" r:id="rId5" imgW="1346200" imgH="203200" progId="Equation.3">
                  <p:embed/>
                </p:oleObj>
              </mc:Choice>
              <mc:Fallback>
                <p:oleObj name="Equation" r:id="rId5" imgW="1346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27" y="935881"/>
                        <a:ext cx="3551237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120867"/>
              </p:ext>
            </p:extLst>
          </p:nvPr>
        </p:nvGraphicFramePr>
        <p:xfrm>
          <a:off x="4914183" y="725939"/>
          <a:ext cx="41560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942" name="Equation" r:id="rId7" imgW="1574800" imgH="393700" progId="Equation.3">
                  <p:embed/>
                </p:oleObj>
              </mc:Choice>
              <mc:Fallback>
                <p:oleObj name="Equation" r:id="rId7" imgW="1574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183" y="725939"/>
                        <a:ext cx="4156075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847611"/>
              </p:ext>
            </p:extLst>
          </p:nvPr>
        </p:nvGraphicFramePr>
        <p:xfrm>
          <a:off x="95775" y="2232130"/>
          <a:ext cx="2846388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943" name="Equation" r:id="rId9" imgW="1079500" imgH="469900" progId="Equation.3">
                  <p:embed/>
                </p:oleObj>
              </mc:Choice>
              <mc:Fallback>
                <p:oleObj name="Equation" r:id="rId9" imgW="1079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775" y="2232130"/>
                        <a:ext cx="2846388" cy="123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784193"/>
              </p:ext>
            </p:extLst>
          </p:nvPr>
        </p:nvGraphicFramePr>
        <p:xfrm>
          <a:off x="51625" y="5630989"/>
          <a:ext cx="5126037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944" name="Equation" r:id="rId11" imgW="1943100" imgH="431800" progId="Equation.3">
                  <p:embed/>
                </p:oleObj>
              </mc:Choice>
              <mc:Fallback>
                <p:oleObj name="Equation" r:id="rId11" imgW="1943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5" y="5630989"/>
                        <a:ext cx="5126037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493193"/>
              </p:ext>
            </p:extLst>
          </p:nvPr>
        </p:nvGraphicFramePr>
        <p:xfrm>
          <a:off x="171450" y="3103563"/>
          <a:ext cx="5127625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945" name="Equation" r:id="rId13" imgW="1943100" imgH="469900" progId="Equation.DSMT4">
                  <p:embed/>
                </p:oleObj>
              </mc:Choice>
              <mc:Fallback>
                <p:oleObj name="Equation" r:id="rId13" imgW="19431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" y="3103563"/>
                        <a:ext cx="5127625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125241"/>
              </p:ext>
            </p:extLst>
          </p:nvPr>
        </p:nvGraphicFramePr>
        <p:xfrm>
          <a:off x="342811" y="4484087"/>
          <a:ext cx="3082925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946" name="Equation" r:id="rId15" imgW="1168400" imgH="469900" progId="Equation.DSMT4">
                  <p:embed/>
                </p:oleObj>
              </mc:Choice>
              <mc:Fallback>
                <p:oleObj name="Equation" r:id="rId15" imgW="11684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811" y="4484087"/>
                        <a:ext cx="3082925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161781" y="4013340"/>
            <a:ext cx="826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Since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35876" y="1036748"/>
            <a:ext cx="612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29834" y="5951275"/>
            <a:ext cx="33043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Where f(0) is the function's initial value at t=0</a:t>
            </a:r>
            <a:endParaRPr lang="en-US" sz="2000" dirty="0"/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547706"/>
              </p:ext>
            </p:extLst>
          </p:nvPr>
        </p:nvGraphicFramePr>
        <p:xfrm>
          <a:off x="6865891" y="1537093"/>
          <a:ext cx="2939811" cy="725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8947" name="Equation" r:id="rId17" imgW="1130300" imgH="279400" progId="Equation.3">
                  <p:embed/>
                </p:oleObj>
              </mc:Choice>
              <mc:Fallback>
                <p:oleObj name="Equation" r:id="rId17" imgW="1130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5891" y="1537093"/>
                        <a:ext cx="2939811" cy="7256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292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164311"/>
              </p:ext>
            </p:extLst>
          </p:nvPr>
        </p:nvGraphicFramePr>
        <p:xfrm>
          <a:off x="0" y="1056879"/>
          <a:ext cx="2462212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851" name="Equation" r:id="rId3" imgW="787400" imgH="317500" progId="Equation.3">
                  <p:embed/>
                </p:oleObj>
              </mc:Choice>
              <mc:Fallback>
                <p:oleObj name="Equation" r:id="rId3" imgW="7874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056879"/>
                        <a:ext cx="2462212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0" y="6882"/>
            <a:ext cx="9906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prstClr val="black"/>
                </a:solidFill>
              </a:rPr>
              <a:t>Laplace transform of time integral</a:t>
            </a:r>
            <a:endParaRPr lang="en-US" altLang="zh-CN" sz="3200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1049" y="533076"/>
            <a:ext cx="34351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Laplace transform of integral</a:t>
            </a:r>
            <a:endParaRPr lang="en-US" altLang="zh-CN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124734"/>
              </p:ext>
            </p:extLst>
          </p:nvPr>
        </p:nvGraphicFramePr>
        <p:xfrm>
          <a:off x="2845662" y="888868"/>
          <a:ext cx="2209800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852" name="Equation" r:id="rId5" imgW="838200" imgH="469900" progId="Equation.3">
                  <p:embed/>
                </p:oleObj>
              </mc:Choice>
              <mc:Fallback>
                <p:oleObj name="Equation" r:id="rId5" imgW="838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5662" y="888868"/>
                        <a:ext cx="2209800" cy="123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4735239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We let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078609"/>
              </p:ext>
            </p:extLst>
          </p:nvPr>
        </p:nvGraphicFramePr>
        <p:xfrm>
          <a:off x="237270" y="5135030"/>
          <a:ext cx="371951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853" name="Equation" r:id="rId7" imgW="1409700" imgH="203200" progId="Equation.DSMT4">
                  <p:embed/>
                </p:oleObj>
              </mc:Choice>
              <mc:Fallback>
                <p:oleObj name="Equation" r:id="rId7" imgW="14097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270" y="5135030"/>
                        <a:ext cx="3719512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418367"/>
              </p:ext>
            </p:extLst>
          </p:nvPr>
        </p:nvGraphicFramePr>
        <p:xfrm>
          <a:off x="209355" y="5822950"/>
          <a:ext cx="3989387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854" name="Equation" r:id="rId9" imgW="1511300" imgH="393700" progId="Equation.DSMT4">
                  <p:embed/>
                </p:oleObj>
              </mc:Choice>
              <mc:Fallback>
                <p:oleObj name="Equation" r:id="rId9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55" y="5822950"/>
                        <a:ext cx="3989387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155823" y="5682050"/>
            <a:ext cx="612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23300"/>
              </p:ext>
            </p:extLst>
          </p:nvPr>
        </p:nvGraphicFramePr>
        <p:xfrm>
          <a:off x="147326" y="2255043"/>
          <a:ext cx="2444750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855" name="Equation" r:id="rId11" imgW="927100" imgH="469900" progId="Equation.DSMT4">
                  <p:embed/>
                </p:oleObj>
              </mc:Choice>
              <mc:Fallback>
                <p:oleObj name="Equation" r:id="rId11" imgW="9271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326" y="2255043"/>
                        <a:ext cx="2444750" cy="1239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118050" y="2123020"/>
            <a:ext cx="8960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where</a:t>
            </a:r>
            <a:endParaRPr lang="en-US" altLang="zh-CN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36235" y="3398644"/>
            <a:ext cx="3092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Using integration by parts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270125"/>
              </p:ext>
            </p:extLst>
          </p:nvPr>
        </p:nvGraphicFramePr>
        <p:xfrm>
          <a:off x="139571" y="3951076"/>
          <a:ext cx="2939811" cy="725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9856" name="Equation" r:id="rId13" imgW="1130300" imgH="279400" progId="Equation.3">
                  <p:embed/>
                </p:oleObj>
              </mc:Choice>
              <mc:Fallback>
                <p:oleObj name="Equation" r:id="rId13" imgW="1130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71" y="3951076"/>
                        <a:ext cx="2939811" cy="7256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449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23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6882"/>
            <a:ext cx="9906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prstClr val="black"/>
                </a:solidFill>
              </a:rPr>
              <a:t>Laplace transform of time integral</a:t>
            </a:r>
            <a:endParaRPr lang="en-US" altLang="zh-CN" sz="3200" b="1" dirty="0">
              <a:solidFill>
                <a:prstClr val="black"/>
              </a:solidFill>
            </a:endParaRPr>
          </a:p>
        </p:txBody>
      </p:sp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046115"/>
              </p:ext>
            </p:extLst>
          </p:nvPr>
        </p:nvGraphicFramePr>
        <p:xfrm>
          <a:off x="2872577" y="2026972"/>
          <a:ext cx="49593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58" name="Equation" r:id="rId3" imgW="1879600" imgH="393700" progId="Equation.3">
                  <p:embed/>
                </p:oleObj>
              </mc:Choice>
              <mc:Fallback>
                <p:oleObj name="Equation" r:id="rId3" imgW="1879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2577" y="2026972"/>
                        <a:ext cx="49593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97842" y="355690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We let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6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015145"/>
              </p:ext>
            </p:extLst>
          </p:nvPr>
        </p:nvGraphicFramePr>
        <p:xfrm>
          <a:off x="137517" y="763895"/>
          <a:ext cx="3719512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59" name="Equation" r:id="rId5" imgW="1409700" imgH="203200" progId="Equation.DSMT4">
                  <p:embed/>
                </p:oleObj>
              </mc:Choice>
              <mc:Fallback>
                <p:oleObj name="Equation" r:id="rId5" imgW="14097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517" y="763895"/>
                        <a:ext cx="3719512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689475"/>
              </p:ext>
            </p:extLst>
          </p:nvPr>
        </p:nvGraphicFramePr>
        <p:xfrm>
          <a:off x="5400202" y="471133"/>
          <a:ext cx="3989387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60" name="Equation" r:id="rId7" imgW="1511300" imgH="393700" progId="Equation.DSMT4">
                  <p:embed/>
                </p:oleObj>
              </mc:Choice>
              <mc:Fallback>
                <p:oleObj name="Equation" r:id="rId7" imgW="1511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202" y="471133"/>
                        <a:ext cx="3989387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035318"/>
              </p:ext>
            </p:extLst>
          </p:nvPr>
        </p:nvGraphicFramePr>
        <p:xfrm>
          <a:off x="-49213" y="3024188"/>
          <a:ext cx="5462588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61" name="Equation" r:id="rId9" imgW="2070100" imgH="469900" progId="Equation.DSMT4">
                  <p:embed/>
                </p:oleObj>
              </mc:Choice>
              <mc:Fallback>
                <p:oleObj name="Equation" r:id="rId9" imgW="20701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213" y="3024188"/>
                        <a:ext cx="5462588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217717"/>
              </p:ext>
            </p:extLst>
          </p:nvPr>
        </p:nvGraphicFramePr>
        <p:xfrm>
          <a:off x="5774010" y="4287899"/>
          <a:ext cx="3082925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62" name="Equation" r:id="rId11" imgW="1168400" imgH="469900" progId="Equation.DSMT4">
                  <p:embed/>
                </p:oleObj>
              </mc:Choice>
              <mc:Fallback>
                <p:oleObj name="Equation" r:id="rId11" imgW="11684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4010" y="4287899"/>
                        <a:ext cx="3082925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03652" y="4118295"/>
            <a:ext cx="826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Since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07962" y="794515"/>
            <a:ext cx="612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87705"/>
              </p:ext>
            </p:extLst>
          </p:nvPr>
        </p:nvGraphicFramePr>
        <p:xfrm>
          <a:off x="0" y="1876710"/>
          <a:ext cx="2409825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63" name="Equation" r:id="rId13" imgW="914400" imgH="469900" progId="Equation.DSMT4">
                  <p:embed/>
                </p:oleObj>
              </mc:Choice>
              <mc:Fallback>
                <p:oleObj name="Equation" r:id="rId13" imgW="9144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876710"/>
                        <a:ext cx="2409825" cy="123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3165537"/>
              </p:ext>
            </p:extLst>
          </p:nvPr>
        </p:nvGraphicFramePr>
        <p:xfrm>
          <a:off x="228663" y="5731709"/>
          <a:ext cx="4725988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64" name="Equation" r:id="rId15" imgW="1511300" imgH="419100" progId="Equation.DSMT4">
                  <p:embed/>
                </p:oleObj>
              </mc:Choice>
              <mc:Fallback>
                <p:oleObj name="Equation" r:id="rId15" imgW="15113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63" y="5731709"/>
                        <a:ext cx="4725988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014506"/>
              </p:ext>
            </p:extLst>
          </p:nvPr>
        </p:nvGraphicFramePr>
        <p:xfrm>
          <a:off x="5280025" y="3021076"/>
          <a:ext cx="4659313" cy="123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65" name="Equation" r:id="rId17" imgW="1765300" imgH="469900" progId="Equation.3">
                  <p:embed/>
                </p:oleObj>
              </mc:Choice>
              <mc:Fallback>
                <p:oleObj name="Equation" r:id="rId17" imgW="1765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0025" y="3021076"/>
                        <a:ext cx="4659313" cy="123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679901"/>
              </p:ext>
            </p:extLst>
          </p:nvPr>
        </p:nvGraphicFramePr>
        <p:xfrm>
          <a:off x="221094" y="4374379"/>
          <a:ext cx="3941763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66" name="Equation" r:id="rId19" imgW="1612900" imgH="469900" progId="Equation.3">
                  <p:embed/>
                </p:oleObj>
              </mc:Choice>
              <mc:Fallback>
                <p:oleObj name="Equation" r:id="rId19" imgW="1612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1094" y="4374379"/>
                        <a:ext cx="3941763" cy="114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4909172" y="4298392"/>
            <a:ext cx="612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226578"/>
              </p:ext>
            </p:extLst>
          </p:nvPr>
        </p:nvGraphicFramePr>
        <p:xfrm>
          <a:off x="6966189" y="1454499"/>
          <a:ext cx="2939811" cy="725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67" name="Equation" r:id="rId21" imgW="1130300" imgH="279400" progId="Equation.3">
                  <p:embed/>
                </p:oleObj>
              </mc:Choice>
              <mc:Fallback>
                <p:oleObj name="Equation" r:id="rId21" imgW="1130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6189" y="1454499"/>
                        <a:ext cx="2939811" cy="7256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18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503368"/>
              </p:ext>
            </p:extLst>
          </p:nvPr>
        </p:nvGraphicFramePr>
        <p:xfrm>
          <a:off x="258763" y="1370013"/>
          <a:ext cx="51625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580" name="Equation" r:id="rId3" imgW="1651000" imgH="469900" progId="Equation.3">
                  <p:embed/>
                </p:oleObj>
              </mc:Choice>
              <mc:Fallback>
                <p:oleObj name="Equation" r:id="rId3" imgW="16510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763" y="1370013"/>
                        <a:ext cx="51625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643457"/>
              </p:ext>
            </p:extLst>
          </p:nvPr>
        </p:nvGraphicFramePr>
        <p:xfrm>
          <a:off x="378227" y="3567179"/>
          <a:ext cx="5959475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581" name="Equation" r:id="rId5" imgW="2273300" imgH="495300" progId="Equation.3">
                  <p:embed/>
                </p:oleObj>
              </mc:Choice>
              <mc:Fallback>
                <p:oleObj name="Equation" r:id="rId5" imgW="22733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227" y="3567179"/>
                        <a:ext cx="5959475" cy="120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4528764"/>
              </p:ext>
            </p:extLst>
          </p:nvPr>
        </p:nvGraphicFramePr>
        <p:xfrm>
          <a:off x="441656" y="5543550"/>
          <a:ext cx="3302000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582" name="Equation" r:id="rId7" imgW="1295400" imgH="431800" progId="Equation.3">
                  <p:embed/>
                </p:oleObj>
              </mc:Choice>
              <mc:Fallback>
                <p:oleObj name="Equation" r:id="rId7" imgW="1295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656" y="5543550"/>
                        <a:ext cx="3302000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0" y="6882"/>
            <a:ext cx="9906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prstClr val="black"/>
                </a:solidFill>
              </a:rPr>
              <a:t>Summary of operations for solving </a:t>
            </a:r>
            <a:r>
              <a:rPr lang="en-US" sz="3200" b="1" dirty="0">
                <a:solidFill>
                  <a:prstClr val="black"/>
                </a:solidFill>
              </a:rPr>
              <a:t>differential equations</a:t>
            </a:r>
            <a:endParaRPr lang="en-US" altLang="zh-CN" sz="3200" b="1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1791" y="923869"/>
            <a:ext cx="5710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Laplace transform of 1</a:t>
            </a:r>
            <a:r>
              <a:rPr lang="en-US" altLang="zh-CN" sz="2400" baseline="30000" dirty="0" smtClean="0">
                <a:solidFill>
                  <a:prstClr val="black"/>
                </a:solidFill>
                <a:latin typeface="Arial"/>
                <a:cs typeface="Arial"/>
              </a:rPr>
              <a:t>st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 order differential</a:t>
            </a:r>
            <a:endParaRPr lang="en-US" altLang="zh-CN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2750" y="2988344"/>
            <a:ext cx="5950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Laplace transform of 2</a:t>
            </a:r>
            <a:r>
              <a:rPr lang="en-US" altLang="zh-CN" sz="2400" baseline="30000" dirty="0" smtClean="0">
                <a:solidFill>
                  <a:prstClr val="black"/>
                </a:solidFill>
                <a:latin typeface="Arial"/>
                <a:cs typeface="Arial"/>
              </a:rPr>
              <a:t>nd</a:t>
            </a:r>
            <a:r>
              <a:rPr lang="en-US" altLang="zh-CN" sz="2400" baseline="300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order differential</a:t>
            </a:r>
            <a:endParaRPr lang="en-US" altLang="zh-CN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7021" y="5066776"/>
            <a:ext cx="4085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solidFill>
                  <a:prstClr val="black"/>
                </a:solidFill>
                <a:latin typeface="Arial"/>
                <a:cs typeface="Arial"/>
              </a:rPr>
              <a:t>Laplace transform of integral</a:t>
            </a:r>
            <a:endParaRPr lang="en-US" altLang="zh-CN"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01675" y="1806788"/>
            <a:ext cx="33043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Where f(0) is the function's initial value at t=0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6654013" y="3620041"/>
            <a:ext cx="32519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Where f(0) is the function's value at t=0 and f’(</a:t>
            </a: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0) is </a:t>
            </a:r>
            <a:r>
              <a:rPr lang="en-US" altLang="zh-CN" sz="2000" dirty="0" smtClean="0">
                <a:solidFill>
                  <a:prstClr val="black"/>
                </a:solidFill>
                <a:latin typeface="Arial"/>
                <a:cs typeface="Arial"/>
              </a:rPr>
              <a:t>the1st derivative value </a:t>
            </a:r>
            <a:r>
              <a:rPr lang="en-US" altLang="zh-CN" sz="2000" dirty="0">
                <a:solidFill>
                  <a:prstClr val="black"/>
                </a:solidFill>
                <a:latin typeface="Arial"/>
                <a:cs typeface="Arial"/>
              </a:rPr>
              <a:t>value at t=0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1307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9" name="Object 3"/>
          <p:cNvGraphicFramePr>
            <a:graphicFrameLocks noChangeAspect="1"/>
          </p:cNvGraphicFramePr>
          <p:nvPr>
            <p:extLst/>
          </p:nvPr>
        </p:nvGraphicFramePr>
        <p:xfrm>
          <a:off x="1253794" y="1347314"/>
          <a:ext cx="462280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182" name="Equation" r:id="rId3" imgW="1638000" imgH="419040" progId="Equation.DSMT4">
                  <p:embed/>
                </p:oleObj>
              </mc:Choice>
              <mc:Fallback>
                <p:oleObj name="Equation" r:id="rId3" imgW="16380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3794" y="1347314"/>
                        <a:ext cx="4622800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4"/>
          <p:cNvGraphicFramePr>
            <a:graphicFrameLocks noChangeAspect="1"/>
          </p:cNvGraphicFramePr>
          <p:nvPr>
            <p:extLst/>
          </p:nvPr>
        </p:nvGraphicFramePr>
        <p:xfrm>
          <a:off x="2530475" y="3188453"/>
          <a:ext cx="5157788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183" name="Equation" r:id="rId5" imgW="2120900" imgH="495300" progId="Equation.3">
                  <p:embed/>
                </p:oleObj>
              </mc:Choice>
              <mc:Fallback>
                <p:oleObj name="Equation" r:id="rId5" imgW="21209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5" y="3188453"/>
                        <a:ext cx="5157788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5"/>
          <p:cNvGraphicFramePr>
            <a:graphicFrameLocks noChangeAspect="1"/>
          </p:cNvGraphicFramePr>
          <p:nvPr>
            <p:extLst/>
          </p:nvPr>
        </p:nvGraphicFramePr>
        <p:xfrm>
          <a:off x="50504" y="5701377"/>
          <a:ext cx="9855496" cy="743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5184" name="Equation" r:id="rId7" imgW="3721100" imgH="304800" progId="Equation.3">
                  <p:embed/>
                </p:oleObj>
              </mc:Choice>
              <mc:Fallback>
                <p:oleObj name="Equation" r:id="rId7" imgW="37211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04" y="5701377"/>
                        <a:ext cx="9855496" cy="743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General Laplace procedure </a:t>
            </a:r>
            <a:r>
              <a:rPr lang="en-US" sz="3600" b="1" dirty="0"/>
              <a:t>for Solving DEs</a:t>
            </a:r>
          </a:p>
        </p:txBody>
      </p:sp>
      <p:sp>
        <p:nvSpPr>
          <p:cNvPr id="8" name="Rectangle 7"/>
          <p:cNvSpPr/>
          <p:nvPr/>
        </p:nvSpPr>
        <p:spPr>
          <a:xfrm>
            <a:off x="650910" y="837900"/>
            <a:ext cx="5728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Consider a 2</a:t>
            </a:r>
            <a:r>
              <a:rPr lang="en-US" altLang="zh-CN" sz="2400" baseline="30000" dirty="0" smtClean="0">
                <a:latin typeface="Arial"/>
                <a:ea typeface="宋体" charset="-122"/>
                <a:cs typeface="Arial"/>
              </a:rPr>
              <a:t>nd</a:t>
            </a:r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 order differential equation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07612" y="2642840"/>
            <a:ext cx="8653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Taking Laplace transforms and accounting for initial conditions</a:t>
            </a:r>
          </a:p>
        </p:txBody>
      </p:sp>
      <p:cxnSp>
        <p:nvCxnSpPr>
          <p:cNvPr id="3" name="Straight Arrow Connector 2"/>
          <p:cNvCxnSpPr>
            <a:stCxn id="20" idx="1"/>
          </p:cNvCxnSpPr>
          <p:nvPr/>
        </p:nvCxnSpPr>
        <p:spPr>
          <a:xfrm flipH="1">
            <a:off x="2727713" y="4481491"/>
            <a:ext cx="888049" cy="1002023"/>
          </a:xfrm>
          <a:prstGeom prst="straightConnector1">
            <a:avLst/>
          </a:prstGeom>
          <a:ln w="76200" cmpd="tri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Left Bracket 10"/>
          <p:cNvSpPr/>
          <p:nvPr/>
        </p:nvSpPr>
        <p:spPr>
          <a:xfrm rot="5400000">
            <a:off x="1984478" y="3614500"/>
            <a:ext cx="404046" cy="411322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/>
          <p:cNvSpPr/>
          <p:nvPr/>
        </p:nvSpPr>
        <p:spPr>
          <a:xfrm rot="5400000">
            <a:off x="5733748" y="4341076"/>
            <a:ext cx="404046" cy="2618533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/>
          <p:cNvSpPr/>
          <p:nvPr/>
        </p:nvSpPr>
        <p:spPr>
          <a:xfrm rot="5400000">
            <a:off x="7930641" y="4971182"/>
            <a:ext cx="404046" cy="134213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ket 17"/>
          <p:cNvSpPr/>
          <p:nvPr/>
        </p:nvSpPr>
        <p:spPr>
          <a:xfrm rot="5400000">
            <a:off x="9265958" y="5187640"/>
            <a:ext cx="404046" cy="764913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/>
          <p:cNvSpPr/>
          <p:nvPr/>
        </p:nvSpPr>
        <p:spPr>
          <a:xfrm rot="16200000">
            <a:off x="3413739" y="3716831"/>
            <a:ext cx="404046" cy="1125274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4" idx="1"/>
            <a:endCxn id="16" idx="1"/>
          </p:cNvCxnSpPr>
          <p:nvPr/>
        </p:nvCxnSpPr>
        <p:spPr>
          <a:xfrm>
            <a:off x="4806744" y="4532880"/>
            <a:ext cx="1129027" cy="915440"/>
          </a:xfrm>
          <a:prstGeom prst="straightConnector1">
            <a:avLst/>
          </a:prstGeom>
          <a:ln w="76200" cmpd="tri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Left Bracket 23"/>
          <p:cNvSpPr/>
          <p:nvPr/>
        </p:nvSpPr>
        <p:spPr>
          <a:xfrm rot="16200000">
            <a:off x="4604720" y="3927523"/>
            <a:ext cx="404046" cy="806667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31" idx="1"/>
            <a:endCxn id="17" idx="1"/>
          </p:cNvCxnSpPr>
          <p:nvPr/>
        </p:nvCxnSpPr>
        <p:spPr>
          <a:xfrm>
            <a:off x="5661432" y="4524782"/>
            <a:ext cx="2471232" cy="915442"/>
          </a:xfrm>
          <a:prstGeom prst="straightConnector1">
            <a:avLst/>
          </a:prstGeom>
          <a:ln w="76200" cmpd="tri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Left Bracket 30"/>
          <p:cNvSpPr/>
          <p:nvPr/>
        </p:nvSpPr>
        <p:spPr>
          <a:xfrm rot="16200000">
            <a:off x="5459408" y="4066927"/>
            <a:ext cx="404046" cy="511663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5" idx="1"/>
            <a:endCxn id="18" idx="1"/>
          </p:cNvCxnSpPr>
          <p:nvPr/>
        </p:nvCxnSpPr>
        <p:spPr>
          <a:xfrm>
            <a:off x="7238281" y="4452631"/>
            <a:ext cx="2229700" cy="915443"/>
          </a:xfrm>
          <a:prstGeom prst="straightConnector1">
            <a:avLst/>
          </a:prstGeom>
          <a:ln w="76200" cmpd="tri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Left Bracket 34"/>
          <p:cNvSpPr/>
          <p:nvPr/>
        </p:nvSpPr>
        <p:spPr>
          <a:xfrm rot="16200000">
            <a:off x="7036258" y="3687971"/>
            <a:ext cx="404046" cy="1125274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6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6" grpId="0" animBg="1"/>
      <p:bldP spid="17" grpId="0" animBg="1"/>
      <p:bldP spid="18" grpId="0" animBg="1"/>
      <p:bldP spid="20" grpId="0" animBg="1"/>
      <p:bldP spid="24" grpId="0" animBg="1"/>
      <p:bldP spid="31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2" name="Object 6"/>
          <p:cNvGraphicFramePr>
            <a:graphicFrameLocks noChangeAspect="1"/>
          </p:cNvGraphicFramePr>
          <p:nvPr>
            <p:extLst/>
          </p:nvPr>
        </p:nvGraphicFramePr>
        <p:xfrm>
          <a:off x="108384" y="5395913"/>
          <a:ext cx="9297987" cy="146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206" name="Equation" r:id="rId3" imgW="3187700" imgH="546100" progId="Equation.3">
                  <p:embed/>
                </p:oleObj>
              </mc:Choice>
              <mc:Fallback>
                <p:oleObj name="Equation" r:id="rId3" imgW="31877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384" y="5395913"/>
                        <a:ext cx="9297987" cy="1462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General Laplace procedure </a:t>
            </a:r>
            <a:r>
              <a:rPr lang="en-US" sz="3600" b="1" dirty="0"/>
              <a:t>for Solving DEs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/>
          </p:nvPr>
        </p:nvGraphicFramePr>
        <p:xfrm>
          <a:off x="101026" y="2751307"/>
          <a:ext cx="9684103" cy="788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207" name="Equation" r:id="rId5" imgW="3441700" imgH="304800" progId="Equation.3">
                  <p:embed/>
                </p:oleObj>
              </mc:Choice>
              <mc:Fallback>
                <p:oleObj name="Equation" r:id="rId5" imgW="34417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26" y="2751307"/>
                        <a:ext cx="9684103" cy="788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/>
          </p:nvPr>
        </p:nvGraphicFramePr>
        <p:xfrm>
          <a:off x="0" y="1241425"/>
          <a:ext cx="9855496" cy="743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208" name="Equation" r:id="rId7" imgW="3721100" imgH="304800" progId="Equation.3">
                  <p:embed/>
                </p:oleObj>
              </mc:Choice>
              <mc:Fallback>
                <p:oleObj name="Equation" r:id="rId7" imgW="37211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241425"/>
                        <a:ext cx="9855496" cy="7437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91127" y="765473"/>
            <a:ext cx="2682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From the equation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8966" y="2194073"/>
            <a:ext cx="2949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Grouping Y(s) terms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1126" y="3722688"/>
            <a:ext cx="41310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Response Y(s) then given by</a:t>
            </a:r>
          </a:p>
        </p:txBody>
      </p:sp>
      <p:sp>
        <p:nvSpPr>
          <p:cNvPr id="2" name="Rectangle 1"/>
          <p:cNvSpPr/>
          <p:nvPr/>
        </p:nvSpPr>
        <p:spPr>
          <a:xfrm>
            <a:off x="1119188" y="4456479"/>
            <a:ext cx="2938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Arial"/>
                <a:ea typeface="宋体" charset="-122"/>
                <a:cs typeface="Arial"/>
              </a:rPr>
              <a:t>Driving function F(s)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26635" y="4363566"/>
            <a:ext cx="3229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Arial"/>
                <a:ea typeface="宋体" charset="-122"/>
                <a:cs typeface="Arial"/>
              </a:rPr>
              <a:t>Initial conditions terms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38039" y="4891871"/>
            <a:ext cx="288648" cy="678225"/>
          </a:xfrm>
          <a:prstGeom prst="straightConnector1">
            <a:avLst/>
          </a:prstGeom>
          <a:ln w="76200" cmpd="tri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11040" y="4770097"/>
            <a:ext cx="513208" cy="641268"/>
          </a:xfrm>
          <a:prstGeom prst="straightConnector1">
            <a:avLst/>
          </a:prstGeom>
          <a:ln w="76200" cmpd="tri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ket 19"/>
          <p:cNvSpPr/>
          <p:nvPr/>
        </p:nvSpPr>
        <p:spPr>
          <a:xfrm rot="5400000">
            <a:off x="2504041" y="5181276"/>
            <a:ext cx="404046" cy="1169019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ket 20"/>
          <p:cNvSpPr/>
          <p:nvPr/>
        </p:nvSpPr>
        <p:spPr>
          <a:xfrm rot="5400000">
            <a:off x="6715109" y="3079101"/>
            <a:ext cx="404046" cy="5014377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7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" grpId="0"/>
      <p:bldP spid="14" grpId="0"/>
      <p:bldP spid="20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683" name="Object 3"/>
          <p:cNvGraphicFramePr>
            <a:graphicFrameLocks noGrp="1" noChangeAspect="1"/>
          </p:cNvGraphicFramePr>
          <p:nvPr>
            <p:ph type="chart" sz="half" idx="1"/>
            <p:extLst/>
          </p:nvPr>
        </p:nvGraphicFramePr>
        <p:xfrm>
          <a:off x="400290" y="1466434"/>
          <a:ext cx="49530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67" name="Equation" r:id="rId4" imgW="2450880" imgH="419040" progId="Equation.3">
                  <p:embed/>
                </p:oleObj>
              </mc:Choice>
              <mc:Fallback>
                <p:oleObj name="Equation" r:id="rId4" imgW="2450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290" y="1466434"/>
                        <a:ext cx="4953000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5" name="Object 5"/>
          <p:cNvGraphicFramePr>
            <a:graphicFrameLocks noChangeAspect="1"/>
          </p:cNvGraphicFramePr>
          <p:nvPr>
            <p:extLst/>
          </p:nvPr>
        </p:nvGraphicFramePr>
        <p:xfrm>
          <a:off x="469321" y="2877357"/>
          <a:ext cx="3565525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68" name="Equation" r:id="rId6" imgW="1854200" imgH="393700" progId="Equation.DSMT4">
                  <p:embed/>
                </p:oleObj>
              </mc:Choice>
              <mc:Fallback>
                <p:oleObj name="Equation" r:id="rId6" imgW="18542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321" y="2877357"/>
                        <a:ext cx="3565525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6" name="Object 6"/>
          <p:cNvGraphicFramePr>
            <a:graphicFrameLocks noChangeAspect="1"/>
          </p:cNvGraphicFramePr>
          <p:nvPr>
            <p:extLst/>
          </p:nvPr>
        </p:nvGraphicFramePr>
        <p:xfrm>
          <a:off x="466965" y="4269523"/>
          <a:ext cx="2724150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69" name="Equation" r:id="rId8" imgW="1371600" imgH="431640" progId="Equation.3">
                  <p:embed/>
                </p:oleObj>
              </mc:Choice>
              <mc:Fallback>
                <p:oleObj name="Equation" r:id="rId8" imgW="1371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965" y="4269523"/>
                        <a:ext cx="2724150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36867" y="802467"/>
            <a:ext cx="4426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宋体" charset="-122"/>
                <a:cs typeface="Arial"/>
              </a:rPr>
              <a:t>ODE </a:t>
            </a:r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with zero initial </a:t>
            </a:r>
            <a:r>
              <a:rPr lang="en-US" altLang="zh-CN" sz="2400" dirty="0">
                <a:latin typeface="Arial"/>
                <a:ea typeface="宋体" charset="-122"/>
                <a:cs typeface="Arial"/>
              </a:rPr>
              <a:t>conditions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65665" y="2441735"/>
            <a:ext cx="7947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latin typeface="Arial"/>
                <a:ea typeface="宋体" charset="-122"/>
                <a:cs typeface="Arial"/>
              </a:rPr>
              <a:t>Apply Laplace </a:t>
            </a:r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transform to </a:t>
            </a:r>
            <a:r>
              <a:rPr lang="en-US" altLang="zh-CN" sz="2400" dirty="0">
                <a:latin typeface="Arial"/>
                <a:ea typeface="宋体" charset="-122"/>
                <a:cs typeface="Arial"/>
              </a:rPr>
              <a:t>each term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122" y="3722688"/>
            <a:ext cx="2043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宋体" charset="-122"/>
                <a:cs typeface="Arial"/>
              </a:rPr>
              <a:t>Solve for Y(s)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Example 1</a:t>
            </a:r>
            <a:r>
              <a:rPr lang="en-US" sz="3600" b="1" dirty="0"/>
              <a:t>: Laplace solution of an ODE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8422" y="5326783"/>
            <a:ext cx="4474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"/>
                <a:ea typeface="宋体" charset="-122"/>
                <a:cs typeface="Arial"/>
              </a:rPr>
              <a:t>Apply partial fraction expansion</a:t>
            </a:r>
          </a:p>
        </p:txBody>
      </p:sp>
      <p:graphicFrame>
        <p:nvGraphicFramePr>
          <p:cNvPr id="15" name="Object 6"/>
          <p:cNvGraphicFramePr>
            <a:graphicFrameLocks noChangeAspect="1"/>
          </p:cNvGraphicFramePr>
          <p:nvPr>
            <p:extLst/>
          </p:nvPr>
        </p:nvGraphicFramePr>
        <p:xfrm>
          <a:off x="337153" y="5894530"/>
          <a:ext cx="4589463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70" name="Equation" r:id="rId10" imgW="2311400" imgH="431800" progId="Equation.DSMT4">
                  <p:embed/>
                </p:oleObj>
              </mc:Choice>
              <mc:Fallback>
                <p:oleObj name="Equation" r:id="rId10" imgW="2311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153" y="5894530"/>
                        <a:ext cx="4589463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158798" y="3058492"/>
            <a:ext cx="2789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/>
                <a:ea typeface="宋体" charset="-122"/>
                <a:cs typeface="Arial"/>
              </a:rPr>
              <a:t>Laplace transform of step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047585" y="3221221"/>
            <a:ext cx="104287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833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4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1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6850613"/>
              </p:ext>
            </p:extLst>
          </p:nvPr>
        </p:nvGraphicFramePr>
        <p:xfrm>
          <a:off x="515810" y="4528718"/>
          <a:ext cx="3145323" cy="908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254" name="Equation" r:id="rId3" imgW="1143000" imgH="330120" progId="Equation.DSMT4">
                  <p:embed/>
                </p:oleObj>
              </mc:Choice>
              <mc:Fallback>
                <p:oleObj name="Equation" r:id="rId3" imgW="114300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810" y="4528718"/>
                        <a:ext cx="3145323" cy="908618"/>
                      </a:xfrm>
                      <a:prstGeom prst="rect">
                        <a:avLst/>
                      </a:prstGeom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939535"/>
              </p:ext>
            </p:extLst>
          </p:nvPr>
        </p:nvGraphicFramePr>
        <p:xfrm>
          <a:off x="469273" y="5398488"/>
          <a:ext cx="5029182" cy="1289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255" name="Equation" r:id="rId5" imgW="1828800" imgH="507960" progId="Equation.DSMT4">
                  <p:embed/>
                </p:oleObj>
              </mc:Choice>
              <mc:Fallback>
                <p:oleObj name="Equation" r:id="rId5" imgW="18288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273" y="5398488"/>
                        <a:ext cx="5029182" cy="12899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5832304" y="3445526"/>
            <a:ext cx="826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Since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Laplace transform of the unit step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163503" y="983430"/>
          <a:ext cx="4274822" cy="2281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256" name="Visio" r:id="rId7" imgW="4790968" imgH="2769598" progId="Visio.Drawing.6">
                  <p:embed/>
                </p:oleObj>
              </mc:Choice>
              <mc:Fallback>
                <p:oleObj name="Visio" r:id="rId7" imgW="4790968" imgH="276959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03" y="983430"/>
                        <a:ext cx="4274822" cy="2281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5007967" y="1010859"/>
            <a:ext cx="48980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For t &lt; 0 output zero</a:t>
            </a:r>
          </a:p>
          <a:p>
            <a:pPr algn="l"/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For t &gt; zero, output constant value</a:t>
            </a:r>
            <a:endParaRPr lang="en-US" sz="2000" dirty="0">
              <a:solidFill>
                <a:prstClr val="black"/>
              </a:solidFill>
              <a:latin typeface="Arial" charset="0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932760"/>
              </p:ext>
            </p:extLst>
          </p:nvPr>
        </p:nvGraphicFramePr>
        <p:xfrm>
          <a:off x="557609" y="3773292"/>
          <a:ext cx="1468242" cy="603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257" name="Equation" r:id="rId9" imgW="495300" imgH="203200" progId="Equation.DSMT4">
                  <p:embed/>
                </p:oleObj>
              </mc:Choice>
              <mc:Fallback>
                <p:oleObj name="Equation" r:id="rId9" imgW="4953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09" y="3773292"/>
                        <a:ext cx="1468242" cy="603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41269" y="3246666"/>
            <a:ext cx="30075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For the step unit function </a:t>
            </a: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985525"/>
              </p:ext>
            </p:extLst>
          </p:nvPr>
        </p:nvGraphicFramePr>
        <p:xfrm>
          <a:off x="5678134" y="1961762"/>
          <a:ext cx="2022405" cy="1141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258" name="Equation" r:id="rId11" imgW="863225" imgH="431613" progId="Equation.3">
                  <p:embed/>
                </p:oleObj>
              </mc:Choice>
              <mc:Fallback>
                <p:oleObj name="Equation" r:id="rId11" imgW="863225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8134" y="1961762"/>
                        <a:ext cx="2022405" cy="11418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056769"/>
              </p:ext>
            </p:extLst>
          </p:nvPr>
        </p:nvGraphicFramePr>
        <p:xfrm>
          <a:off x="5880889" y="3843075"/>
          <a:ext cx="2446338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259" name="Equation" r:id="rId13" imgW="889000" imgH="419100" progId="Equation.3">
                  <p:embed/>
                </p:oleObj>
              </mc:Choice>
              <mc:Fallback>
                <p:oleObj name="Equation" r:id="rId13" imgW="889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0889" y="3843075"/>
                        <a:ext cx="2446338" cy="11525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4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Example 1</a:t>
            </a:r>
            <a:r>
              <a:rPr lang="en-US" sz="3600" b="1" dirty="0"/>
              <a:t>: Laplace solution of an ODE</a:t>
            </a: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>
            <p:extLst/>
          </p:nvPr>
        </p:nvGraphicFramePr>
        <p:xfrm>
          <a:off x="1419581" y="829493"/>
          <a:ext cx="4589463" cy="78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63" name="Equation" r:id="rId4" imgW="2311400" imgH="431800" progId="Equation.DSMT4">
                  <p:embed/>
                </p:oleObj>
              </mc:Choice>
              <mc:Fallback>
                <p:oleObj name="Equation" r:id="rId4" imgW="2311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581" y="829493"/>
                        <a:ext cx="4589463" cy="788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33952" y="933639"/>
            <a:ext cx="902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From</a:t>
            </a:r>
            <a:endParaRPr lang="en-US" altLang="zh-CN" sz="2400" dirty="0">
              <a:latin typeface="Arial"/>
              <a:ea typeface="宋体" charset="-122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2062" y="1721679"/>
            <a:ext cx="2716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Recombining RHS</a:t>
            </a:r>
            <a:endParaRPr lang="en-US" altLang="zh-CN" sz="2400" dirty="0">
              <a:latin typeface="Arial"/>
              <a:ea typeface="宋体" charset="-122"/>
              <a:cs typeface="Arial"/>
            </a:endParaRPr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/>
          </p:nvPr>
        </p:nvGraphicFramePr>
        <p:xfrm>
          <a:off x="510943" y="2266033"/>
          <a:ext cx="7866063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64" name="Equation" r:id="rId6" imgW="3962400" imgH="431800" progId="Equation.3">
                  <p:embed/>
                </p:oleObj>
              </mc:Choice>
              <mc:Fallback>
                <p:oleObj name="Equation" r:id="rId6" imgW="396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943" y="2266033"/>
                        <a:ext cx="7866063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/>
          </p:nvPr>
        </p:nvGraphicFramePr>
        <p:xfrm>
          <a:off x="557207" y="3259455"/>
          <a:ext cx="539591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65" name="Equation" r:id="rId8" imgW="2717800" imgH="190500" progId="Equation.DSMT4">
                  <p:embed/>
                </p:oleObj>
              </mc:Choice>
              <mc:Fallback>
                <p:oleObj name="Equation" r:id="rId8" imgW="27178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07" y="3259455"/>
                        <a:ext cx="5395912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/>
          <p:cNvGraphicFramePr>
            <a:graphicFrameLocks noChangeAspect="1"/>
          </p:cNvGraphicFramePr>
          <p:nvPr>
            <p:extLst/>
          </p:nvPr>
        </p:nvGraphicFramePr>
        <p:xfrm>
          <a:off x="465138" y="3686175"/>
          <a:ext cx="574675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66" name="Equation" r:id="rId10" imgW="2895600" imgH="228600" progId="Equation.DSMT4">
                  <p:embed/>
                </p:oleObj>
              </mc:Choice>
              <mc:Fallback>
                <p:oleObj name="Equation" r:id="rId10" imgW="2895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3686175"/>
                        <a:ext cx="574675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extLst/>
          </p:nvPr>
        </p:nvGraphicFramePr>
        <p:xfrm>
          <a:off x="511175" y="4211638"/>
          <a:ext cx="554831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67" name="Equation" r:id="rId12" imgW="2794000" imgH="241300" progId="Equation.DSMT4">
                  <p:embed/>
                </p:oleObj>
              </mc:Choice>
              <mc:Fallback>
                <p:oleObj name="Equation" r:id="rId12" imgW="27940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175" y="4211638"/>
                        <a:ext cx="5548313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6"/>
          <p:cNvGraphicFramePr>
            <a:graphicFrameLocks noChangeAspect="1"/>
          </p:cNvGraphicFramePr>
          <p:nvPr>
            <p:extLst/>
          </p:nvPr>
        </p:nvGraphicFramePr>
        <p:xfrm>
          <a:off x="746485" y="5175569"/>
          <a:ext cx="13112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68" name="Equation" r:id="rId14" imgW="660400" imgH="190500" progId="Equation.3">
                  <p:embed/>
                </p:oleObj>
              </mc:Choice>
              <mc:Fallback>
                <p:oleObj name="Equation" r:id="rId14" imgW="6604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85" y="5175569"/>
                        <a:ext cx="131127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18864" y="4635894"/>
            <a:ext cx="225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Equating terms</a:t>
            </a:r>
            <a:endParaRPr lang="en-US" altLang="zh-CN" sz="2400" dirty="0">
              <a:latin typeface="Arial"/>
              <a:ea typeface="宋体" charset="-122"/>
              <a:cs typeface="Arial"/>
            </a:endParaRPr>
          </a:p>
        </p:txBody>
      </p:sp>
      <p:graphicFrame>
        <p:nvGraphicFramePr>
          <p:cNvPr id="24" name="Object 6"/>
          <p:cNvGraphicFramePr>
            <a:graphicFrameLocks noChangeAspect="1"/>
          </p:cNvGraphicFramePr>
          <p:nvPr>
            <p:extLst/>
          </p:nvPr>
        </p:nvGraphicFramePr>
        <p:xfrm>
          <a:off x="653691" y="5688456"/>
          <a:ext cx="211931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69" name="Equation" r:id="rId16" imgW="1066800" imgH="190500" progId="Equation.DSMT4">
                  <p:embed/>
                </p:oleObj>
              </mc:Choice>
              <mc:Fallback>
                <p:oleObj name="Equation" r:id="rId16" imgW="10668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691" y="5688456"/>
                        <a:ext cx="2119313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>
            <p:extLst/>
          </p:nvPr>
        </p:nvGraphicFramePr>
        <p:xfrm>
          <a:off x="655638" y="6259656"/>
          <a:ext cx="260032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170" name="Equation" r:id="rId18" imgW="1308100" imgH="190500" progId="Equation.3">
                  <p:embed/>
                </p:oleObj>
              </mc:Choice>
              <mc:Fallback>
                <p:oleObj name="Equation" r:id="rId18" imgW="13081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638" y="6259656"/>
                        <a:ext cx="2600325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159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Example 1</a:t>
            </a:r>
            <a:r>
              <a:rPr lang="en-US" sz="3600" b="1" dirty="0"/>
              <a:t>: Laplace solution of an ODE</a:t>
            </a:r>
          </a:p>
        </p:txBody>
      </p:sp>
      <p:graphicFrame>
        <p:nvGraphicFramePr>
          <p:cNvPr id="20" name="Object 6"/>
          <p:cNvGraphicFramePr>
            <a:graphicFrameLocks noChangeAspect="1"/>
          </p:cNvGraphicFramePr>
          <p:nvPr>
            <p:extLst/>
          </p:nvPr>
        </p:nvGraphicFramePr>
        <p:xfrm>
          <a:off x="364094" y="1443021"/>
          <a:ext cx="906462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0" name="Equation" r:id="rId4" imgW="457200" imgH="152400" progId="Equation.DSMT4">
                  <p:embed/>
                </p:oleObj>
              </mc:Choice>
              <mc:Fallback>
                <p:oleObj name="Equation" r:id="rId4" imgW="4572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094" y="1443021"/>
                        <a:ext cx="906462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197264" y="739713"/>
            <a:ext cx="3263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From the first equation</a:t>
            </a:r>
            <a:endParaRPr lang="en-US" altLang="zh-CN" sz="2400" dirty="0">
              <a:latin typeface="Arial"/>
              <a:ea typeface="宋体" charset="-122"/>
              <a:cs typeface="Arial"/>
            </a:endParaRPr>
          </a:p>
        </p:txBody>
      </p:sp>
      <p:graphicFrame>
        <p:nvGraphicFramePr>
          <p:cNvPr id="22" name="Object 6"/>
          <p:cNvGraphicFramePr>
            <a:graphicFrameLocks noChangeAspect="1"/>
          </p:cNvGraphicFramePr>
          <p:nvPr>
            <p:extLst/>
          </p:nvPr>
        </p:nvGraphicFramePr>
        <p:xfrm>
          <a:off x="404107" y="2999830"/>
          <a:ext cx="176688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1" name="Equation" r:id="rId6" imgW="889000" imgH="190500" progId="Equation.3">
                  <p:embed/>
                </p:oleObj>
              </mc:Choice>
              <mc:Fallback>
                <p:oleObj name="Equation" r:id="rId6" imgW="8890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07" y="2999830"/>
                        <a:ext cx="1766887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6"/>
          <p:cNvGraphicFramePr>
            <a:graphicFrameLocks noChangeAspect="1"/>
          </p:cNvGraphicFramePr>
          <p:nvPr>
            <p:extLst/>
          </p:nvPr>
        </p:nvGraphicFramePr>
        <p:xfrm>
          <a:off x="303793" y="4448899"/>
          <a:ext cx="2220912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2" name="Equation" r:id="rId8" imgW="1117600" imgH="152400" progId="Equation.DSMT4">
                  <p:embed/>
                </p:oleObj>
              </mc:Choice>
              <mc:Fallback>
                <p:oleObj name="Equation" r:id="rId8" imgW="11176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793" y="4448899"/>
                        <a:ext cx="2220912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6"/>
          <p:cNvGraphicFramePr>
            <a:graphicFrameLocks noChangeAspect="1"/>
          </p:cNvGraphicFramePr>
          <p:nvPr>
            <p:extLst/>
          </p:nvPr>
        </p:nvGraphicFramePr>
        <p:xfrm>
          <a:off x="1396734" y="1247873"/>
          <a:ext cx="120967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3" name="Equation" r:id="rId10" imgW="609600" imgH="393700" progId="Equation.DSMT4">
                  <p:embed/>
                </p:oleObj>
              </mc:Choice>
              <mc:Fallback>
                <p:oleObj name="Equation" r:id="rId10" imgW="6096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6734" y="1247873"/>
                        <a:ext cx="120967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295530"/>
              </p:ext>
            </p:extLst>
          </p:nvPr>
        </p:nvGraphicFramePr>
        <p:xfrm>
          <a:off x="2527300" y="2808288"/>
          <a:ext cx="21955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4" name="Equation" r:id="rId12" imgW="1104900" imgH="431800" progId="Equation.3">
                  <p:embed/>
                </p:oleObj>
              </mc:Choice>
              <mc:Fallback>
                <p:oleObj name="Equation" r:id="rId12" imgW="1104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2808288"/>
                        <a:ext cx="21955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776580"/>
              </p:ext>
            </p:extLst>
          </p:nvPr>
        </p:nvGraphicFramePr>
        <p:xfrm>
          <a:off x="2560638" y="4151313"/>
          <a:ext cx="323056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5" name="Equation" r:id="rId14" imgW="1625600" imgH="431800" progId="Equation.3">
                  <p:embed/>
                </p:oleObj>
              </mc:Choice>
              <mc:Fallback>
                <p:oleObj name="Equation" r:id="rId14" imgW="1625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4151313"/>
                        <a:ext cx="323056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148063"/>
              </p:ext>
            </p:extLst>
          </p:nvPr>
        </p:nvGraphicFramePr>
        <p:xfrm>
          <a:off x="5953125" y="4122738"/>
          <a:ext cx="2293938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6" name="Equation" r:id="rId16" imgW="1155700" imgH="393700" progId="Equation.3">
                  <p:embed/>
                </p:oleObj>
              </mc:Choice>
              <mc:Fallback>
                <p:oleObj name="Equation" r:id="rId16" imgW="11557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4122738"/>
                        <a:ext cx="2293938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952188"/>
              </p:ext>
            </p:extLst>
          </p:nvPr>
        </p:nvGraphicFramePr>
        <p:xfrm>
          <a:off x="8512325" y="4407624"/>
          <a:ext cx="1084262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7" name="Equation" r:id="rId18" imgW="546100" imgH="152400" progId="Equation.DSMT4">
                  <p:embed/>
                </p:oleObj>
              </mc:Choice>
              <mc:Fallback>
                <p:oleObj name="Equation" r:id="rId18" imgW="5461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12325" y="4407624"/>
                        <a:ext cx="1084262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605259"/>
              </p:ext>
            </p:extLst>
          </p:nvPr>
        </p:nvGraphicFramePr>
        <p:xfrm>
          <a:off x="312540" y="5112343"/>
          <a:ext cx="1411287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8" name="Equation" r:id="rId20" imgW="711200" imgH="165100" progId="Equation.3">
                  <p:embed/>
                </p:oleObj>
              </mc:Choice>
              <mc:Fallback>
                <p:oleObj name="Equation" r:id="rId20" imgW="7112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40" y="5112343"/>
                        <a:ext cx="1411287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614561"/>
              </p:ext>
            </p:extLst>
          </p:nvPr>
        </p:nvGraphicFramePr>
        <p:xfrm>
          <a:off x="1746052" y="4898030"/>
          <a:ext cx="136048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49" name="Equation" r:id="rId22" imgW="685800" imgH="393700" progId="Equation.DSMT4">
                  <p:embed/>
                </p:oleObj>
              </mc:Choice>
              <mc:Fallback>
                <p:oleObj name="Equation" r:id="rId22" imgW="6858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052" y="4898030"/>
                        <a:ext cx="1360488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844096"/>
              </p:ext>
            </p:extLst>
          </p:nvPr>
        </p:nvGraphicFramePr>
        <p:xfrm>
          <a:off x="247650" y="6070600"/>
          <a:ext cx="1866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50" name="Equation" r:id="rId24" imgW="939800" imgH="431800" progId="Equation.DSMT4">
                  <p:embed/>
                </p:oleObj>
              </mc:Choice>
              <mc:Fallback>
                <p:oleObj name="Equation" r:id="rId24" imgW="939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6070600"/>
                        <a:ext cx="18669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51019"/>
              </p:ext>
            </p:extLst>
          </p:nvPr>
        </p:nvGraphicFramePr>
        <p:xfrm>
          <a:off x="2189163" y="6070600"/>
          <a:ext cx="15144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51" name="Equation" r:id="rId26" imgW="762000" imgH="431800" progId="Equation.3">
                  <p:embed/>
                </p:oleObj>
              </mc:Choice>
              <mc:Fallback>
                <p:oleObj name="Equation" r:id="rId26" imgW="7620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163" y="6070600"/>
                        <a:ext cx="151447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794941"/>
              </p:ext>
            </p:extLst>
          </p:nvPr>
        </p:nvGraphicFramePr>
        <p:xfrm>
          <a:off x="3932660" y="6085030"/>
          <a:ext cx="5556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452" name="Equation" r:id="rId28" imgW="279400" imgH="393700" progId="Equation.DSMT4">
                  <p:embed/>
                </p:oleObj>
              </mc:Choice>
              <mc:Fallback>
                <p:oleObj name="Equation" r:id="rId28" imgW="2794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660" y="6085030"/>
                        <a:ext cx="555625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216784" y="2349574"/>
            <a:ext cx="3760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From the second equation</a:t>
            </a:r>
            <a:endParaRPr lang="en-US" altLang="zh-CN" sz="2400" dirty="0">
              <a:latin typeface="Arial"/>
              <a:ea typeface="宋体" charset="-122"/>
              <a:cs typeface="Aria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9679" y="3694410"/>
            <a:ext cx="3366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From the third equation</a:t>
            </a:r>
            <a:endParaRPr lang="en-US" altLang="zh-CN" sz="2400" dirty="0">
              <a:latin typeface="Arial"/>
              <a:ea typeface="宋体" charset="-122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0" y="5535155"/>
            <a:ext cx="5882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Putting this back into the second equation</a:t>
            </a:r>
            <a:endParaRPr lang="en-US" altLang="zh-CN" sz="2400" dirty="0">
              <a:latin typeface="Arial"/>
              <a:ea typeface="宋体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937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4" grpId="0"/>
      <p:bldP spid="35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687" name="Object 7"/>
          <p:cNvGraphicFramePr>
            <a:graphicFrameLocks noChangeAspect="1"/>
          </p:cNvGraphicFramePr>
          <p:nvPr>
            <p:extLst/>
          </p:nvPr>
        </p:nvGraphicFramePr>
        <p:xfrm>
          <a:off x="1139977" y="1569752"/>
          <a:ext cx="51085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39" name="Equation" r:id="rId4" imgW="2590800" imgH="469900" progId="Equation.DSMT4">
                  <p:embed/>
                </p:oleObj>
              </mc:Choice>
              <mc:Fallback>
                <p:oleObj name="Equation" r:id="rId4" imgW="25908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9977" y="1569752"/>
                        <a:ext cx="51085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688" name="Object 8"/>
          <p:cNvGraphicFramePr>
            <a:graphicFrameLocks noChangeAspect="1"/>
          </p:cNvGraphicFramePr>
          <p:nvPr>
            <p:extLst/>
          </p:nvPr>
        </p:nvGraphicFramePr>
        <p:xfrm>
          <a:off x="2068574" y="5381625"/>
          <a:ext cx="4894841" cy="1358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40" name="Equation" r:id="rId6" imgW="1396800" imgH="419040" progId="Equation.DSMT4">
                  <p:embed/>
                </p:oleObj>
              </mc:Choice>
              <mc:Fallback>
                <p:oleObj name="Equation" r:id="rId6" imgW="13968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74" y="5381625"/>
                        <a:ext cx="4894841" cy="13583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Example 1: </a:t>
            </a:r>
            <a:r>
              <a:rPr lang="en-US" sz="3600" b="1" dirty="0"/>
              <a:t>Laplace solution of an ODE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6998" y="851058"/>
            <a:ext cx="6873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This gives the final partial fraction representation</a:t>
            </a:r>
            <a:endParaRPr lang="en-US" altLang="zh-CN" sz="2400" dirty="0">
              <a:latin typeface="Arial"/>
              <a:ea typeface="宋体" charset="-122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10082" y="2688512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From Laplace pairs table we see that</a:t>
            </a:r>
          </a:p>
        </p:txBody>
      </p:sp>
      <p:graphicFrame>
        <p:nvGraphicFramePr>
          <p:cNvPr id="3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5975787"/>
              </p:ext>
            </p:extLst>
          </p:nvPr>
        </p:nvGraphicFramePr>
        <p:xfrm>
          <a:off x="789732" y="3157298"/>
          <a:ext cx="1462088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41" name="Equation" r:id="rId8" imgW="406400" imgH="419100" progId="Equation.3">
                  <p:embed/>
                </p:oleObj>
              </mc:Choice>
              <mc:Fallback>
                <p:oleObj name="Equation" r:id="rId8" imgW="406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732" y="3157298"/>
                        <a:ext cx="1462088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095157"/>
              </p:ext>
            </p:extLst>
          </p:nvPr>
        </p:nvGraphicFramePr>
        <p:xfrm>
          <a:off x="4542639" y="3113808"/>
          <a:ext cx="3198812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442" name="Equation" r:id="rId10" imgW="889000" imgH="482600" progId="Equation.DSMT4">
                  <p:embed/>
                </p:oleObj>
              </mc:Choice>
              <mc:Fallback>
                <p:oleObj name="Equation" r:id="rId10" imgW="889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2639" y="3113808"/>
                        <a:ext cx="3198812" cy="159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412379" y="4919960"/>
            <a:ext cx="8139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Thus the inverse Laplace transform gives the time solution</a:t>
            </a:r>
          </a:p>
        </p:txBody>
      </p:sp>
    </p:spTree>
    <p:extLst>
      <p:ext uri="{BB962C8B-B14F-4D97-AF65-F5344CB8AC3E}">
        <p14:creationId xmlns:p14="http://schemas.microsoft.com/office/powerpoint/2010/main" val="16908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5" grpId="0"/>
      <p:bldP spid="4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3" name="Object 3"/>
          <p:cNvGraphicFramePr>
            <a:graphicFrameLocks noChangeAspect="1"/>
          </p:cNvGraphicFramePr>
          <p:nvPr/>
        </p:nvGraphicFramePr>
        <p:xfrm>
          <a:off x="1568450" y="1066805"/>
          <a:ext cx="239395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74" name="Equation" r:id="rId3" imgW="812520" imgH="393480" progId="Equation.DSMT4">
                  <p:embed/>
                </p:oleObj>
              </mc:Choice>
              <mc:Fallback>
                <p:oleObj name="Equation" r:id="rId3" imgW="8125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450" y="1066805"/>
                        <a:ext cx="2393950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>
            <p:extLst/>
          </p:nvPr>
        </p:nvGraphicFramePr>
        <p:xfrm>
          <a:off x="5114866" y="1248360"/>
          <a:ext cx="189865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75" name="Equation" r:id="rId5" imgW="609480" imgH="203040" progId="Equation.DSMT4">
                  <p:embed/>
                </p:oleObj>
              </mc:Choice>
              <mc:Fallback>
                <p:oleObj name="Equation" r:id="rId5" imgW="609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4866" y="1248360"/>
                        <a:ext cx="1898650" cy="57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5" name="Object 5"/>
          <p:cNvGraphicFramePr>
            <a:graphicFrameLocks noChangeAspect="1"/>
          </p:cNvGraphicFramePr>
          <p:nvPr>
            <p:extLst/>
          </p:nvPr>
        </p:nvGraphicFramePr>
        <p:xfrm>
          <a:off x="407194" y="2764972"/>
          <a:ext cx="4427538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76" name="Equation" r:id="rId7" imgW="1549400" imgH="469900" progId="Equation.3">
                  <p:embed/>
                </p:oleObj>
              </mc:Choice>
              <mc:Fallback>
                <p:oleObj name="Equation" r:id="rId7" imgW="1549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194" y="2764972"/>
                        <a:ext cx="4427538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ChangeAspect="1"/>
          </p:cNvGraphicFramePr>
          <p:nvPr>
            <p:extLst/>
          </p:nvPr>
        </p:nvGraphicFramePr>
        <p:xfrm>
          <a:off x="551587" y="4764087"/>
          <a:ext cx="4800600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77" name="Equation" r:id="rId9" imgW="1651000" imgH="419100" progId="Equation.3">
                  <p:embed/>
                </p:oleObj>
              </mc:Choice>
              <mc:Fallback>
                <p:oleObj name="Equation" r:id="rId9" imgW="1651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587" y="4764087"/>
                        <a:ext cx="4800600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Example 2: </a:t>
            </a:r>
            <a:r>
              <a:rPr lang="en-US" sz="3600" b="1" dirty="0"/>
              <a:t>Laplace solution of an 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8479" y="679167"/>
            <a:ext cx="97040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Consider 1</a:t>
            </a:r>
            <a:r>
              <a:rPr lang="en-US" altLang="zh-CN" sz="2400" baseline="30000" dirty="0" smtClean="0">
                <a:latin typeface="Arial"/>
                <a:ea typeface="宋体" charset="-122"/>
                <a:cs typeface="Arial"/>
              </a:rPr>
              <a:t>st</a:t>
            </a:r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 order differential equation with non-zero </a:t>
            </a:r>
            <a:r>
              <a:rPr lang="en-US" sz="2400" dirty="0"/>
              <a:t>Initial </a:t>
            </a:r>
            <a:r>
              <a:rPr lang="en-US" sz="2400" dirty="0">
                <a:latin typeface="Arial"/>
                <a:cs typeface="Arial"/>
              </a:rPr>
              <a:t>conditions</a:t>
            </a:r>
          </a:p>
          <a:p>
            <a:pPr algn="l"/>
            <a:endParaRPr lang="en-US" altLang="zh-CN" sz="2400" dirty="0" smtClean="0">
              <a:latin typeface="Arial"/>
              <a:ea typeface="宋体" charset="-122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533" y="2181071"/>
            <a:ext cx="8653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Taking Laplace transforms and accounting for initial conditions</a:t>
            </a:r>
          </a:p>
        </p:txBody>
      </p:sp>
      <p:graphicFrame>
        <p:nvGraphicFramePr>
          <p:cNvPr id="14" name="Object 6"/>
          <p:cNvGraphicFramePr>
            <a:graphicFrameLocks noChangeAspect="1"/>
          </p:cNvGraphicFramePr>
          <p:nvPr>
            <p:extLst/>
          </p:nvPr>
        </p:nvGraphicFramePr>
        <p:xfrm>
          <a:off x="388781" y="3901681"/>
          <a:ext cx="6388100" cy="1258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78" name="Equation" r:id="rId11" imgW="2197100" imgH="469900" progId="Equation.3">
                  <p:embed/>
                </p:oleObj>
              </mc:Choice>
              <mc:Fallback>
                <p:oleObj name="Equation" r:id="rId11" imgW="2197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781" y="3901681"/>
                        <a:ext cx="6388100" cy="1258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/>
          </p:nvPr>
        </p:nvGraphicFramePr>
        <p:xfrm>
          <a:off x="477838" y="5735638"/>
          <a:ext cx="4286250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79" name="Equation" r:id="rId13" imgW="1473200" imgH="419100" progId="Equation.DSMT4">
                  <p:embed/>
                </p:oleObj>
              </mc:Choice>
              <mc:Fallback>
                <p:oleObj name="Equation" r:id="rId13" imgW="1473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8" y="5735638"/>
                        <a:ext cx="4286250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8"/>
          <p:cNvGraphicFramePr>
            <a:graphicFrameLocks noChangeAspect="1"/>
          </p:cNvGraphicFramePr>
          <p:nvPr>
            <p:extLst/>
          </p:nvPr>
        </p:nvGraphicFramePr>
        <p:xfrm>
          <a:off x="5318125" y="5634038"/>
          <a:ext cx="4332288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880" name="Equation" r:id="rId15" imgW="1651000" imgH="482600" progId="Equation.DSMT4">
                  <p:embed/>
                </p:oleObj>
              </mc:Choice>
              <mc:Fallback>
                <p:oleObj name="Equation" r:id="rId15" imgW="1651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25" y="5634038"/>
                        <a:ext cx="4332288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664746" y="2831354"/>
            <a:ext cx="2789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/>
                <a:ea typeface="宋体" charset="-122"/>
                <a:cs typeface="Arial"/>
              </a:rPr>
              <a:t>Laplace transform of step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801345" y="3025057"/>
            <a:ext cx="774410" cy="1961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32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8" name="Object 8"/>
          <p:cNvGraphicFramePr>
            <a:graphicFrameLocks noChangeAspect="1"/>
          </p:cNvGraphicFramePr>
          <p:nvPr>
            <p:extLst/>
          </p:nvPr>
        </p:nvGraphicFramePr>
        <p:xfrm>
          <a:off x="672307" y="913989"/>
          <a:ext cx="3897312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187" name="Equation" r:id="rId3" imgW="1485900" imgH="482600" progId="Equation.3">
                  <p:embed/>
                </p:oleObj>
              </mc:Choice>
              <mc:Fallback>
                <p:oleObj name="Equation" r:id="rId3" imgW="1485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307" y="913989"/>
                        <a:ext cx="3897312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Example 2: </a:t>
            </a:r>
            <a:r>
              <a:rPr lang="en-US" sz="3600" b="1" dirty="0"/>
              <a:t>Laplace solution of an 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8479" y="679167"/>
            <a:ext cx="902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400" dirty="0" smtClean="0">
                <a:latin typeface="Arial"/>
                <a:ea typeface="宋体" charset="-122"/>
                <a:cs typeface="Arial"/>
              </a:rPr>
              <a:t>From</a:t>
            </a:r>
            <a:endParaRPr lang="en-US" sz="2400" dirty="0">
              <a:latin typeface="Arial"/>
              <a:cs typeface="Arial"/>
            </a:endParaRPr>
          </a:p>
          <a:p>
            <a:pPr algn="l"/>
            <a:endParaRPr lang="en-US" altLang="zh-CN" sz="2400" dirty="0" smtClean="0">
              <a:latin typeface="Arial"/>
              <a:ea typeface="宋体" charset="-122"/>
              <a:cs typeface="Arial"/>
            </a:endParaRPr>
          </a:p>
        </p:txBody>
      </p:sp>
      <p:graphicFrame>
        <p:nvGraphicFramePr>
          <p:cNvPr id="1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925263"/>
              </p:ext>
            </p:extLst>
          </p:nvPr>
        </p:nvGraphicFramePr>
        <p:xfrm>
          <a:off x="403225" y="2747963"/>
          <a:ext cx="3508375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188" name="Equation" r:id="rId5" imgW="1231900" imgH="444500" progId="Equation.DSMT4">
                  <p:embed/>
                </p:oleObj>
              </mc:Choice>
              <mc:Fallback>
                <p:oleObj name="Equation" r:id="rId5" imgW="12319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25" y="2747963"/>
                        <a:ext cx="3508375" cy="116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17883" y="2155273"/>
            <a:ext cx="9270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/>
              <a:t>Simplifying </a:t>
            </a:r>
            <a:r>
              <a:rPr lang="en-US" sz="2400" dirty="0" smtClean="0">
                <a:latin typeface="Arial"/>
                <a:cs typeface="Arial"/>
              </a:rPr>
              <a:t>second</a:t>
            </a:r>
            <a:r>
              <a:rPr lang="en-US" sz="2400" dirty="0" smtClean="0"/>
              <a:t> term using partial fractions</a:t>
            </a:r>
            <a:endParaRPr lang="en-US" sz="2400" dirty="0"/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329849"/>
              </p:ext>
            </p:extLst>
          </p:nvPr>
        </p:nvGraphicFramePr>
        <p:xfrm>
          <a:off x="4164013" y="2814638"/>
          <a:ext cx="5643562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189" name="Equation" r:id="rId7" imgW="1981200" imgH="444500" progId="Equation.3">
                  <p:embed/>
                </p:oleObj>
              </mc:Choice>
              <mc:Fallback>
                <p:oleObj name="Equation" r:id="rId7" imgW="1981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2814638"/>
                        <a:ext cx="5643562" cy="116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314569"/>
              </p:ext>
            </p:extLst>
          </p:nvPr>
        </p:nvGraphicFramePr>
        <p:xfrm>
          <a:off x="515938" y="4194175"/>
          <a:ext cx="36893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190" name="Equation" r:id="rId9" imgW="1295400" imgH="203200" progId="Equation.DSMT4">
                  <p:embed/>
                </p:oleObj>
              </mc:Choice>
              <mc:Fallback>
                <p:oleObj name="Equation" r:id="rId9" imgW="1295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4194175"/>
                        <a:ext cx="368935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317519"/>
              </p:ext>
            </p:extLst>
          </p:nvPr>
        </p:nvGraphicFramePr>
        <p:xfrm>
          <a:off x="4186794" y="4173395"/>
          <a:ext cx="28575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191" name="Equation" r:id="rId11" imgW="1003300" imgH="203200" progId="Equation.3">
                  <p:embed/>
                </p:oleObj>
              </mc:Choice>
              <mc:Fallback>
                <p:oleObj name="Equation" r:id="rId11" imgW="1003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794" y="4173395"/>
                        <a:ext cx="285750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412554" y="4876266"/>
            <a:ext cx="9270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/>
              <a:t>Equating terms</a:t>
            </a:r>
            <a:endParaRPr lang="en-US" sz="2400" dirty="0"/>
          </a:p>
        </p:txBody>
      </p:sp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777853"/>
              </p:ext>
            </p:extLst>
          </p:nvPr>
        </p:nvGraphicFramePr>
        <p:xfrm>
          <a:off x="631826" y="5418137"/>
          <a:ext cx="19891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192" name="Equation" r:id="rId13" imgW="698500" imgH="177800" progId="Equation.3">
                  <p:embed/>
                </p:oleObj>
              </mc:Choice>
              <mc:Fallback>
                <p:oleObj name="Equation" r:id="rId13" imgW="6985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826" y="5418137"/>
                        <a:ext cx="1989137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897238"/>
              </p:ext>
            </p:extLst>
          </p:nvPr>
        </p:nvGraphicFramePr>
        <p:xfrm>
          <a:off x="3049275" y="5452476"/>
          <a:ext cx="2060575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193" name="Equation" r:id="rId15" imgW="723900" imgH="203200" progId="Equation.DSMT4">
                  <p:embed/>
                </p:oleObj>
              </mc:Choice>
              <mc:Fallback>
                <p:oleObj name="Equation" r:id="rId15" imgW="723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275" y="5452476"/>
                        <a:ext cx="2060575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53987"/>
              </p:ext>
            </p:extLst>
          </p:nvPr>
        </p:nvGraphicFramePr>
        <p:xfrm>
          <a:off x="642810" y="6053138"/>
          <a:ext cx="28924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194" name="Equation" r:id="rId17" imgW="1016000" imgH="190500" progId="Equation.DSMT4">
                  <p:embed/>
                </p:oleObj>
              </mc:Choice>
              <mc:Fallback>
                <p:oleObj name="Equation" r:id="rId17" imgW="10160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810" y="6053138"/>
                        <a:ext cx="289242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350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96" name="Object 12"/>
          <p:cNvGraphicFramePr>
            <a:graphicFrameLocks noChangeAspect="1"/>
          </p:cNvGraphicFramePr>
          <p:nvPr>
            <p:extLst/>
          </p:nvPr>
        </p:nvGraphicFramePr>
        <p:xfrm>
          <a:off x="362936" y="1435100"/>
          <a:ext cx="4151312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48" name="Equation" r:id="rId3" imgW="1651000" imgH="482600" progId="Equation.3">
                  <p:embed/>
                </p:oleObj>
              </mc:Choice>
              <mc:Fallback>
                <p:oleObj name="Equation" r:id="rId3" imgW="1651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36" y="1435100"/>
                        <a:ext cx="4151312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7" name="Object 13"/>
          <p:cNvGraphicFramePr>
            <a:graphicFrameLocks noChangeAspect="1"/>
          </p:cNvGraphicFramePr>
          <p:nvPr>
            <p:extLst/>
          </p:nvPr>
        </p:nvGraphicFramePr>
        <p:xfrm>
          <a:off x="805238" y="5627688"/>
          <a:ext cx="29718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49" name="Equation" r:id="rId5" imgW="927000" imgH="228600" progId="Equation.DSMT4">
                  <p:embed/>
                </p:oleObj>
              </mc:Choice>
              <mc:Fallback>
                <p:oleObj name="Equation" r:id="rId5" imgW="9270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238" y="5627688"/>
                        <a:ext cx="297180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Example 2</a:t>
            </a:r>
            <a:r>
              <a:rPr lang="en-US" sz="3600" b="1" dirty="0"/>
              <a:t>: Laplace solution of an ODE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7991" y="899837"/>
            <a:ext cx="92706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/>
              <a:t>Therefore </a:t>
            </a:r>
            <a:endParaRPr lang="en-US" sz="2400" dirty="0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4918777" y="1427860"/>
          <a:ext cx="3225800" cy="123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50" name="Equation" r:id="rId7" imgW="1282700" imgH="533400" progId="Equation.DSMT4">
                  <p:embed/>
                </p:oleObj>
              </mc:Choice>
              <mc:Fallback>
                <p:oleObj name="Equation" r:id="rId7" imgW="12827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777" y="1427860"/>
                        <a:ext cx="3225800" cy="123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10082" y="2688512"/>
            <a:ext cx="5237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From Laplace pairs table we see that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748431" y="3250218"/>
          <a:ext cx="1462088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51" name="Equation" r:id="rId9" imgW="406400" imgH="419100" progId="Equation.3">
                  <p:embed/>
                </p:oleObj>
              </mc:Choice>
              <mc:Fallback>
                <p:oleObj name="Equation" r:id="rId9" imgW="406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431" y="3250218"/>
                        <a:ext cx="1462088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883319"/>
              </p:ext>
            </p:extLst>
          </p:nvPr>
        </p:nvGraphicFramePr>
        <p:xfrm>
          <a:off x="4532313" y="3248025"/>
          <a:ext cx="3198812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52" name="Equation" r:id="rId11" imgW="889000" imgH="482600" progId="Equation.DSMT4">
                  <p:embed/>
                </p:oleObj>
              </mc:Choice>
              <mc:Fallback>
                <p:oleObj name="Equation" r:id="rId11" imgW="889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313" y="3248025"/>
                        <a:ext cx="3198812" cy="159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12379" y="4919960"/>
            <a:ext cx="8139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Thus the inverse Laplace transform gives the time solution</a:t>
            </a:r>
          </a:p>
        </p:txBody>
      </p:sp>
    </p:spTree>
    <p:extLst>
      <p:ext uri="{BB962C8B-B14F-4D97-AF65-F5344CB8AC3E}">
        <p14:creationId xmlns:p14="http://schemas.microsoft.com/office/powerpoint/2010/main" val="57562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3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Laplace initial and final value theorems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65954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803215" y="984717"/>
            <a:ext cx="893139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Initial value </a:t>
            </a:r>
            <a:r>
              <a:rPr lang="en-US" sz="2400" b="1" dirty="0" smtClean="0"/>
              <a:t>theorem </a:t>
            </a:r>
            <a:r>
              <a:rPr lang="en-US" sz="2400" dirty="0" smtClean="0">
                <a:latin typeface="Arial"/>
                <a:cs typeface="Arial"/>
              </a:rPr>
              <a:t>gives the initial </a:t>
            </a:r>
            <a:r>
              <a:rPr lang="en-US" sz="2400" dirty="0">
                <a:latin typeface="Arial"/>
                <a:cs typeface="Arial"/>
              </a:rPr>
              <a:t>value of f(t) when t is </a:t>
            </a:r>
            <a:r>
              <a:rPr lang="en-US" sz="2400" dirty="0" smtClean="0">
                <a:latin typeface="Arial"/>
                <a:cs typeface="Arial"/>
              </a:rPr>
              <a:t>zero</a:t>
            </a:r>
          </a:p>
          <a:p>
            <a:pPr algn="l"/>
            <a:endParaRPr lang="en-US" sz="2400" dirty="0">
              <a:latin typeface="Arial"/>
              <a:cs typeface="Arial"/>
            </a:endParaRPr>
          </a:p>
          <a:p>
            <a:pPr algn="l"/>
            <a:r>
              <a:rPr lang="en-US" sz="2400" dirty="0" smtClean="0">
                <a:latin typeface="Arial"/>
                <a:cs typeface="Arial"/>
              </a:rPr>
              <a:t>If </a:t>
            </a:r>
            <a:r>
              <a:rPr lang="en-US" sz="2400" dirty="0">
                <a:latin typeface="Arial"/>
                <a:cs typeface="Arial"/>
              </a:rPr>
              <a:t>the function f(t) and its first derivative are Laplace transformable and f(t</a:t>
            </a:r>
            <a:r>
              <a:rPr lang="en-US" sz="2400" dirty="0" smtClean="0">
                <a:latin typeface="Arial"/>
                <a:cs typeface="Arial"/>
              </a:rPr>
              <a:t>) has </a:t>
            </a:r>
            <a:r>
              <a:rPr lang="en-US" sz="2400" dirty="0">
                <a:latin typeface="Arial"/>
                <a:cs typeface="Arial"/>
              </a:rPr>
              <a:t>the Laplace transform F(s</a:t>
            </a:r>
            <a:r>
              <a:rPr lang="en-US" sz="2400" dirty="0" smtClean="0">
                <a:latin typeface="Arial"/>
                <a:cs typeface="Arial"/>
              </a:rPr>
              <a:t>) and</a:t>
            </a:r>
          </a:p>
          <a:p>
            <a:pPr algn="l"/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34825" name="Object 9"/>
          <p:cNvGraphicFramePr>
            <a:graphicFrameLocks noChangeAspect="1"/>
          </p:cNvGraphicFramePr>
          <p:nvPr>
            <p:extLst/>
          </p:nvPr>
        </p:nvGraphicFramePr>
        <p:xfrm>
          <a:off x="703928" y="5460999"/>
          <a:ext cx="4158585" cy="1026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60" name="Equation" r:id="rId3" imgW="1600200" imgH="431800" progId="Equation.3">
                  <p:embed/>
                </p:oleObj>
              </mc:Choice>
              <mc:Fallback>
                <p:oleObj name="Equation" r:id="rId3" imgW="1600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928" y="5460999"/>
                        <a:ext cx="4158585" cy="102689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Text Box 13"/>
          <p:cNvSpPr txBox="1">
            <a:spLocks noChangeArrowheads="1"/>
          </p:cNvSpPr>
          <p:nvPr/>
        </p:nvSpPr>
        <p:spPr bwMode="auto">
          <a:xfrm>
            <a:off x="5537427" y="5527821"/>
            <a:ext cx="383919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Initial </a:t>
            </a:r>
            <a:r>
              <a:rPr lang="en-US" sz="2400" i="1" dirty="0" smtClean="0">
                <a:solidFill>
                  <a:srgbClr val="FF0000"/>
                </a:solidFill>
                <a:latin typeface="Arial"/>
                <a:cs typeface="Arial"/>
              </a:rPr>
              <a:t>Value Theorem</a:t>
            </a:r>
            <a:endParaRPr lang="en-US" sz="2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Initial value theorem</a:t>
            </a:r>
          </a:p>
        </p:txBody>
      </p:sp>
      <p:graphicFrame>
        <p:nvGraphicFramePr>
          <p:cNvPr id="13" name="Object 9"/>
          <p:cNvGraphicFramePr>
            <a:graphicFrameLocks noChangeAspect="1"/>
          </p:cNvGraphicFramePr>
          <p:nvPr>
            <p:extLst/>
          </p:nvPr>
        </p:nvGraphicFramePr>
        <p:xfrm>
          <a:off x="1483638" y="2937405"/>
          <a:ext cx="1492897" cy="116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361" name="Equation" r:id="rId5" imgW="596900" imgH="431800" progId="Equation.DSMT4">
                  <p:embed/>
                </p:oleObj>
              </mc:Choice>
              <mc:Fallback>
                <p:oleObj name="Equation" r:id="rId5" imgW="5969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3638" y="2937405"/>
                        <a:ext cx="1492897" cy="116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193145" y="3075001"/>
            <a:ext cx="971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exists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2258" y="4334116"/>
            <a:ext cx="886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Then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488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 build="p" bldLvl="2"/>
      <p:bldP spid="34829" grpId="0" animBg="1"/>
      <p:bldP spid="5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35504"/>
            <a:ext cx="97366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Arial"/>
                <a:cs typeface="Arial"/>
              </a:rPr>
              <a:t>Procedure: </a:t>
            </a:r>
          </a:p>
          <a:p>
            <a:pPr algn="l"/>
            <a:r>
              <a:rPr lang="en-US" sz="2400" dirty="0" smtClean="0">
                <a:latin typeface="Arial"/>
                <a:cs typeface="Arial"/>
              </a:rPr>
              <a:t>1) Given a transfer function X(s)</a:t>
            </a:r>
          </a:p>
          <a:p>
            <a:pPr algn="l"/>
            <a:r>
              <a:rPr lang="en-US" sz="2400" dirty="0" smtClean="0">
                <a:latin typeface="Arial"/>
                <a:cs typeface="Arial"/>
              </a:rPr>
              <a:t>First find the response F(s) of the </a:t>
            </a:r>
            <a:r>
              <a:rPr lang="en-US" sz="2400" dirty="0">
                <a:latin typeface="Arial"/>
                <a:cs typeface="Arial"/>
              </a:rPr>
              <a:t>transfer function </a:t>
            </a:r>
            <a:r>
              <a:rPr lang="en-US" sz="2400" dirty="0" smtClean="0">
                <a:latin typeface="Arial"/>
                <a:cs typeface="Arial"/>
              </a:rPr>
              <a:t>X(</a:t>
            </a:r>
            <a:r>
              <a:rPr lang="en-US" sz="2400" dirty="0">
                <a:latin typeface="Arial"/>
                <a:cs typeface="Arial"/>
              </a:rPr>
              <a:t>s</a:t>
            </a:r>
            <a:r>
              <a:rPr lang="en-US" sz="2400" dirty="0" smtClean="0">
                <a:latin typeface="Arial"/>
                <a:cs typeface="Arial"/>
              </a:rPr>
              <a:t>) by multiplying it by the Laplace transform of the requested driving function</a:t>
            </a:r>
          </a:p>
          <a:p>
            <a:pPr algn="l"/>
            <a:r>
              <a:rPr lang="en-US" sz="2400" dirty="0" smtClean="0">
                <a:latin typeface="Arial"/>
                <a:cs typeface="Arial"/>
              </a:rPr>
              <a:t>E.g. if input unit step then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Initial value theorem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4036873"/>
            <a:ext cx="990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Arial"/>
                <a:cs typeface="Arial"/>
              </a:rPr>
              <a:t>2.) </a:t>
            </a:r>
            <a:r>
              <a:rPr lang="en-US" sz="2400" dirty="0" smtClean="0">
                <a:latin typeface="Arial"/>
                <a:cs typeface="Arial"/>
              </a:rPr>
              <a:t>Next multiply F(</a:t>
            </a:r>
            <a:r>
              <a:rPr lang="en-US" sz="2400" dirty="0">
                <a:latin typeface="Arial"/>
                <a:cs typeface="Arial"/>
              </a:rPr>
              <a:t>s) by s</a:t>
            </a:r>
          </a:p>
          <a:p>
            <a:pPr algn="l"/>
            <a:r>
              <a:rPr lang="en-US" sz="2400" dirty="0">
                <a:latin typeface="Arial"/>
                <a:cs typeface="Arial"/>
              </a:rPr>
              <a:t>3.) </a:t>
            </a:r>
            <a:r>
              <a:rPr lang="en-US" sz="2400" dirty="0" smtClean="0">
                <a:latin typeface="Arial"/>
                <a:cs typeface="Arial"/>
              </a:rPr>
              <a:t>Take </a:t>
            </a:r>
            <a:r>
              <a:rPr lang="en-US" sz="2400" dirty="0">
                <a:latin typeface="Arial"/>
                <a:cs typeface="Arial"/>
              </a:rPr>
              <a:t>the limit of </a:t>
            </a:r>
            <a:r>
              <a:rPr lang="en-US" sz="2400" dirty="0" err="1" smtClean="0">
                <a:latin typeface="Arial"/>
                <a:cs typeface="Arial"/>
              </a:rPr>
              <a:t>sF</a:t>
            </a:r>
            <a:r>
              <a:rPr lang="en-US" sz="2400" dirty="0" smtClean="0">
                <a:latin typeface="Arial"/>
                <a:cs typeface="Arial"/>
              </a:rPr>
              <a:t>(s</a:t>
            </a:r>
            <a:r>
              <a:rPr lang="en-US" sz="2400" dirty="0">
                <a:latin typeface="Arial"/>
                <a:cs typeface="Arial"/>
              </a:rPr>
              <a:t>) as s goes to infinity</a:t>
            </a:r>
          </a:p>
          <a:p>
            <a:pPr algn="l"/>
            <a:r>
              <a:rPr lang="en-US" sz="2400" dirty="0">
                <a:latin typeface="Arial"/>
                <a:cs typeface="Arial"/>
              </a:rPr>
              <a:t>4.) </a:t>
            </a:r>
            <a:r>
              <a:rPr lang="en-US" sz="2400" dirty="0" smtClean="0">
                <a:latin typeface="Arial"/>
                <a:cs typeface="Arial"/>
              </a:rPr>
              <a:t>The result </a:t>
            </a:r>
            <a:r>
              <a:rPr lang="en-US" sz="2400" dirty="0">
                <a:latin typeface="Arial"/>
                <a:cs typeface="Arial"/>
              </a:rPr>
              <a:t>is </a:t>
            </a:r>
            <a:r>
              <a:rPr lang="en-US" sz="2400" dirty="0" smtClean="0">
                <a:latin typeface="Arial"/>
                <a:cs typeface="Arial"/>
              </a:rPr>
              <a:t>the value </a:t>
            </a:r>
            <a:r>
              <a:rPr lang="en-US" sz="2400" dirty="0">
                <a:latin typeface="Arial"/>
                <a:cs typeface="Arial"/>
              </a:rPr>
              <a:t>of f(t) when t =</a:t>
            </a:r>
            <a:r>
              <a:rPr lang="en-US" sz="2400" dirty="0" smtClean="0">
                <a:latin typeface="Arial"/>
                <a:cs typeface="Arial"/>
              </a:rPr>
              <a:t>0</a:t>
            </a:r>
          </a:p>
          <a:p>
            <a:pPr algn="l"/>
            <a:endParaRPr lang="en-US" sz="2400" dirty="0">
              <a:latin typeface="Arial"/>
              <a:cs typeface="Arial"/>
            </a:endParaRPr>
          </a:p>
          <a:p>
            <a:pPr algn="l"/>
            <a:r>
              <a:rPr lang="en-US" sz="2400" dirty="0">
                <a:latin typeface="Arial"/>
                <a:cs typeface="Arial"/>
              </a:rPr>
              <a:t>The utility of this theorem lies in not having to take the inverse of F(s)</a:t>
            </a:r>
          </a:p>
          <a:p>
            <a:pPr algn="l"/>
            <a:r>
              <a:rPr lang="en-US" sz="2400" dirty="0">
                <a:latin typeface="Arial"/>
                <a:cs typeface="Arial"/>
              </a:rPr>
              <a:t> in order  to find out the initial condition in the time domain.  This is</a:t>
            </a:r>
          </a:p>
          <a:p>
            <a:pPr algn="l"/>
            <a:r>
              <a:rPr lang="en-US" sz="2400" dirty="0">
                <a:latin typeface="Arial"/>
                <a:cs typeface="Arial"/>
              </a:rPr>
              <a:t> particularly useful in circuits and systems.</a:t>
            </a: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/>
          </p:nvPr>
        </p:nvGraphicFramePr>
        <p:xfrm>
          <a:off x="2672292" y="2914121"/>
          <a:ext cx="2014538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50" name="Equation" r:id="rId3" imgW="774700" imgH="393700" progId="Equation.DSMT4">
                  <p:embed/>
                </p:oleObj>
              </mc:Choice>
              <mc:Fallback>
                <p:oleObj name="Equation" r:id="rId3" imgW="7747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2292" y="2914121"/>
                        <a:ext cx="2014538" cy="9413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99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4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73" name="Object 9"/>
          <p:cNvGraphicFramePr>
            <a:graphicFrameLocks noChangeAspect="1"/>
          </p:cNvGraphicFramePr>
          <p:nvPr>
            <p:extLst/>
          </p:nvPr>
        </p:nvGraphicFramePr>
        <p:xfrm>
          <a:off x="511629" y="2895210"/>
          <a:ext cx="1524000" cy="1184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408" name="Equation" r:id="rId3" imgW="596900" imgH="431800" progId="Equation.DSMT4">
                  <p:embed/>
                </p:oleObj>
              </mc:Choice>
              <mc:Fallback>
                <p:oleObj name="Equation" r:id="rId3" imgW="5969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629" y="2895210"/>
                        <a:ext cx="1524000" cy="11846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6" name="Object 12"/>
          <p:cNvGraphicFramePr>
            <a:graphicFrameLocks noChangeAspect="1"/>
          </p:cNvGraphicFramePr>
          <p:nvPr>
            <p:extLst/>
          </p:nvPr>
        </p:nvGraphicFramePr>
        <p:xfrm>
          <a:off x="758108" y="5584180"/>
          <a:ext cx="3844652" cy="94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3409" name="Equation" r:id="rId5" imgW="1625600" imgH="431800" progId="Equation.DSMT4">
                  <p:embed/>
                </p:oleObj>
              </mc:Choice>
              <mc:Fallback>
                <p:oleObj name="Equation" r:id="rId5" imgW="16256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108" y="5584180"/>
                        <a:ext cx="3844652" cy="94266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4" name="Text Box 20"/>
          <p:cNvSpPr txBox="1">
            <a:spLocks noChangeArrowheads="1"/>
          </p:cNvSpPr>
          <p:nvPr/>
        </p:nvSpPr>
        <p:spPr bwMode="auto">
          <a:xfrm>
            <a:off x="5232627" y="5683700"/>
            <a:ext cx="386816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i="1" dirty="0">
                <a:solidFill>
                  <a:srgbClr val="FF0000"/>
                </a:solidFill>
                <a:latin typeface="Arial"/>
                <a:cs typeface="Arial"/>
              </a:rPr>
              <a:t>Final </a:t>
            </a:r>
            <a:r>
              <a:rPr lang="en-US" sz="2400" i="1" dirty="0" smtClean="0">
                <a:solidFill>
                  <a:srgbClr val="FF0000"/>
                </a:solidFill>
                <a:latin typeface="Arial"/>
                <a:cs typeface="Arial"/>
              </a:rPr>
              <a:t>Value Theorem</a:t>
            </a:r>
            <a:endParaRPr lang="en-US" sz="2400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5468" y="984717"/>
            <a:ext cx="9651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latin typeface="Arial"/>
                <a:cs typeface="Arial"/>
              </a:rPr>
              <a:t>Final value </a:t>
            </a:r>
            <a:r>
              <a:rPr lang="en-US" sz="2400" b="1" dirty="0">
                <a:latin typeface="Arial"/>
                <a:cs typeface="Arial"/>
              </a:rPr>
              <a:t>theorem </a:t>
            </a:r>
            <a:r>
              <a:rPr lang="en-US" sz="2400" dirty="0">
                <a:latin typeface="Arial"/>
                <a:cs typeface="Arial"/>
              </a:rPr>
              <a:t>gives the initial value of f(t) when t </a:t>
            </a:r>
            <a:r>
              <a:rPr lang="en-US" sz="2400" dirty="0" smtClean="0">
                <a:latin typeface="Arial"/>
                <a:cs typeface="Arial"/>
              </a:rPr>
              <a:t>goes to infinity</a:t>
            </a:r>
          </a:p>
          <a:p>
            <a:pPr algn="l"/>
            <a:r>
              <a:rPr lang="en-US" sz="2400" dirty="0">
                <a:latin typeface="Arial"/>
                <a:cs typeface="Arial"/>
              </a:rPr>
              <a:t>If the function f(t) and its first derivative are Laplace transformable and f(t</a:t>
            </a:r>
            <a:r>
              <a:rPr lang="en-US" sz="2400" dirty="0" smtClean="0">
                <a:latin typeface="Arial"/>
                <a:cs typeface="Arial"/>
              </a:rPr>
              <a:t>) has </a:t>
            </a:r>
            <a:r>
              <a:rPr lang="en-US" sz="2400" dirty="0">
                <a:latin typeface="Arial"/>
                <a:cs typeface="Arial"/>
              </a:rPr>
              <a:t>the Laplace transform F(s</a:t>
            </a:r>
            <a:r>
              <a:rPr lang="en-US" sz="2400" dirty="0" smtClean="0">
                <a:latin typeface="Arial"/>
                <a:cs typeface="Arial"/>
              </a:rPr>
              <a:t>) and if</a:t>
            </a:r>
            <a:endParaRPr lang="en-US" sz="2400" dirty="0">
              <a:latin typeface="Arial"/>
              <a:cs typeface="Arial"/>
            </a:endParaRPr>
          </a:p>
          <a:p>
            <a:pPr algn="l"/>
            <a:endParaRPr lang="en-US" sz="2400" dirty="0" smtClean="0">
              <a:latin typeface="Arial"/>
              <a:cs typeface="Arial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Final value theorem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2350106" y="3210466"/>
            <a:ext cx="825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exist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7078" y="4759865"/>
            <a:ext cx="8861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Then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459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4" grpId="0" animBg="1"/>
      <p:bldP spid="13" grpId="0" build="p" bldLvl="2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027188"/>
              </p:ext>
            </p:extLst>
          </p:nvPr>
        </p:nvGraphicFramePr>
        <p:xfrm>
          <a:off x="167939" y="2499386"/>
          <a:ext cx="62579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85" name="Equation" r:id="rId3" imgW="2235200" imgH="342900" progId="Equation.3">
                  <p:embed/>
                </p:oleObj>
              </mc:Choice>
              <mc:Fallback>
                <p:oleObj name="Equation" r:id="rId3" imgW="22352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939" y="2499386"/>
                        <a:ext cx="62579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185038"/>
              </p:ext>
            </p:extLst>
          </p:nvPr>
        </p:nvGraphicFramePr>
        <p:xfrm>
          <a:off x="771376" y="1451591"/>
          <a:ext cx="2065664" cy="649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86" name="Equation" r:id="rId5" imgW="672840" imgH="228600" progId="Equation.DSMT4">
                  <p:embed/>
                </p:oleObj>
              </mc:Choice>
              <mc:Fallback>
                <p:oleObj name="Equation" r:id="rId5" imgW="6728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376" y="1451591"/>
                        <a:ext cx="2065664" cy="6496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Laplace transform of exponential function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362697"/>
              </p:ext>
            </p:extLst>
          </p:nvPr>
        </p:nvGraphicFramePr>
        <p:xfrm>
          <a:off x="5295546" y="5491584"/>
          <a:ext cx="1190193" cy="929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87" name="Equation" r:id="rId7" imgW="495300" imgH="419100" progId="Equation.3">
                  <p:embed/>
                </p:oleObj>
              </mc:Choice>
              <mc:Fallback>
                <p:oleObj name="Equation" r:id="rId7" imgW="495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5546" y="5491584"/>
                        <a:ext cx="1190193" cy="9299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719499"/>
              </p:ext>
            </p:extLst>
          </p:nvPr>
        </p:nvGraphicFramePr>
        <p:xfrm>
          <a:off x="650801" y="3735355"/>
          <a:ext cx="5892800" cy="1354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88" name="Equation" r:id="rId9" imgW="2197100" imgH="546100" progId="Equation.3">
                  <p:embed/>
                </p:oleObj>
              </mc:Choice>
              <mc:Fallback>
                <p:oleObj name="Equation" r:id="rId9" imgW="21971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01" y="3735355"/>
                        <a:ext cx="5892800" cy="1354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51153" y="814871"/>
            <a:ext cx="4519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For step negative exponential function </a:t>
            </a: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231207"/>
              </p:ext>
            </p:extLst>
          </p:nvPr>
        </p:nvGraphicFramePr>
        <p:xfrm>
          <a:off x="984976" y="5455643"/>
          <a:ext cx="3611563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89" name="Equation" r:id="rId11" imgW="1346200" imgH="444500" progId="Equation.DSMT4">
                  <p:embed/>
                </p:oleObj>
              </mc:Choice>
              <mc:Fallback>
                <p:oleObj name="Equation" r:id="rId11" imgW="13462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976" y="5455643"/>
                        <a:ext cx="3611563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7004966" y="2310816"/>
            <a:ext cx="826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Since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287726"/>
              </p:ext>
            </p:extLst>
          </p:nvPr>
        </p:nvGraphicFramePr>
        <p:xfrm>
          <a:off x="7053551" y="2847932"/>
          <a:ext cx="2446338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90" name="Equation" r:id="rId13" imgW="889000" imgH="419100" progId="Equation.3">
                  <p:embed/>
                </p:oleObj>
              </mc:Choice>
              <mc:Fallback>
                <p:oleObj name="Equation" r:id="rId13" imgW="889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3551" y="2847932"/>
                        <a:ext cx="2446338" cy="115252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309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3" name="Text Box 19"/>
          <p:cNvSpPr txBox="1">
            <a:spLocks noChangeArrowheads="1"/>
          </p:cNvSpPr>
          <p:nvPr/>
        </p:nvSpPr>
        <p:spPr bwMode="auto">
          <a:xfrm>
            <a:off x="0" y="5200585"/>
            <a:ext cx="9470161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latin typeface="Arial"/>
                <a:cs typeface="Arial"/>
              </a:rPr>
              <a:t>Again, the utility of this theorem lies in not having to take the inverse</a:t>
            </a:r>
          </a:p>
          <a:p>
            <a:pPr algn="l"/>
            <a:r>
              <a:rPr lang="en-US" sz="2400" dirty="0">
                <a:latin typeface="Arial"/>
                <a:cs typeface="Arial"/>
              </a:rPr>
              <a:t>of F(s) in order to find out the final value of f(t) in the time domain.  </a:t>
            </a:r>
          </a:p>
          <a:p>
            <a:pPr algn="l"/>
            <a:r>
              <a:rPr lang="en-US" sz="2400" dirty="0">
                <a:latin typeface="Arial"/>
                <a:cs typeface="Arial"/>
              </a:rPr>
              <a:t>This is particularly useful </a:t>
            </a:r>
            <a:r>
              <a:rPr lang="en-US" sz="2400" dirty="0" smtClean="0">
                <a:latin typeface="Arial"/>
                <a:cs typeface="Arial"/>
              </a:rPr>
              <a:t>in </a:t>
            </a:r>
            <a:r>
              <a:rPr lang="en-US" sz="2400" dirty="0">
                <a:latin typeface="Arial"/>
                <a:cs typeface="Arial"/>
              </a:rPr>
              <a:t>circuits and systems.</a:t>
            </a:r>
          </a:p>
        </p:txBody>
      </p:sp>
      <p:sp>
        <p:nvSpPr>
          <p:cNvPr id="2" name="Rectangle 1"/>
          <p:cNvSpPr/>
          <p:nvPr/>
        </p:nvSpPr>
        <p:spPr>
          <a:xfrm>
            <a:off x="150892" y="3814072"/>
            <a:ext cx="7567395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2</a:t>
            </a:r>
            <a:r>
              <a:rPr lang="en-US" sz="2400" dirty="0">
                <a:latin typeface="Arial"/>
                <a:cs typeface="Arial"/>
              </a:rPr>
              <a:t>.) </a:t>
            </a:r>
            <a:r>
              <a:rPr lang="en-US" sz="2400" dirty="0" smtClean="0">
                <a:latin typeface="Arial"/>
                <a:cs typeface="Arial"/>
              </a:rPr>
              <a:t>The multiply F(</a:t>
            </a:r>
            <a:r>
              <a:rPr lang="en-US" sz="2400" dirty="0">
                <a:latin typeface="Arial"/>
                <a:cs typeface="Arial"/>
              </a:rPr>
              <a:t>s) by s</a:t>
            </a:r>
          </a:p>
          <a:p>
            <a:pPr algn="l"/>
            <a:r>
              <a:rPr lang="en-US" sz="2400" dirty="0">
                <a:latin typeface="Arial"/>
                <a:cs typeface="Arial"/>
              </a:rPr>
              <a:t>3.) </a:t>
            </a:r>
            <a:r>
              <a:rPr lang="en-US" sz="2400" dirty="0" smtClean="0">
                <a:latin typeface="Arial"/>
                <a:cs typeface="Arial"/>
              </a:rPr>
              <a:t>Take </a:t>
            </a:r>
            <a:r>
              <a:rPr lang="en-US" sz="2400" dirty="0">
                <a:latin typeface="Arial"/>
                <a:cs typeface="Arial"/>
              </a:rPr>
              <a:t>the limit of </a:t>
            </a:r>
            <a:r>
              <a:rPr lang="en-US" sz="2400" dirty="0" err="1" smtClean="0">
                <a:latin typeface="Arial"/>
                <a:cs typeface="Arial"/>
              </a:rPr>
              <a:t>sF</a:t>
            </a:r>
            <a:r>
              <a:rPr lang="en-US" sz="2400" dirty="0" smtClean="0">
                <a:latin typeface="Arial"/>
                <a:cs typeface="Arial"/>
              </a:rPr>
              <a:t>(</a:t>
            </a:r>
            <a:r>
              <a:rPr lang="en-US" sz="2400" dirty="0">
                <a:latin typeface="Arial"/>
                <a:cs typeface="Arial"/>
              </a:rPr>
              <a:t>s) as </a:t>
            </a:r>
            <a:r>
              <a:rPr lang="en-US" sz="2400" dirty="0" smtClean="0">
                <a:latin typeface="Arial"/>
                <a:cs typeface="Arial"/>
              </a:rPr>
              <a:t>s goes to zero</a:t>
            </a:r>
          </a:p>
          <a:p>
            <a:pPr algn="l"/>
            <a:r>
              <a:rPr lang="en-US" sz="2400" dirty="0" smtClean="0">
                <a:latin typeface="Arial"/>
                <a:cs typeface="Arial"/>
              </a:rPr>
              <a:t>4</a:t>
            </a:r>
            <a:r>
              <a:rPr lang="en-US" sz="2400" dirty="0">
                <a:latin typeface="Arial"/>
                <a:cs typeface="Arial"/>
              </a:rPr>
              <a:t>.) </a:t>
            </a:r>
            <a:r>
              <a:rPr lang="en-US" sz="2400" dirty="0" smtClean="0">
                <a:latin typeface="Arial"/>
                <a:cs typeface="Arial"/>
              </a:rPr>
              <a:t>The result </a:t>
            </a:r>
            <a:r>
              <a:rPr lang="en-US" sz="2400" dirty="0">
                <a:latin typeface="Arial"/>
                <a:cs typeface="Arial"/>
              </a:rPr>
              <a:t>is value of </a:t>
            </a:r>
            <a:r>
              <a:rPr lang="en-US" sz="2400" dirty="0" smtClean="0">
                <a:latin typeface="Arial"/>
                <a:cs typeface="Arial"/>
              </a:rPr>
              <a:t>f(</a:t>
            </a:r>
            <a:r>
              <a:rPr lang="en-US" sz="2400" dirty="0">
                <a:latin typeface="Arial"/>
                <a:cs typeface="Arial"/>
              </a:rPr>
              <a:t>t) when t </a:t>
            </a:r>
            <a:r>
              <a:rPr lang="en-US" sz="2400" dirty="0" smtClean="0">
                <a:latin typeface="Arial"/>
                <a:cs typeface="Arial"/>
              </a:rPr>
              <a:t>= infinity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Final value theorem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935504"/>
            <a:ext cx="97366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Arial"/>
                <a:cs typeface="Arial"/>
              </a:rPr>
              <a:t>Procedure: </a:t>
            </a:r>
          </a:p>
          <a:p>
            <a:pPr algn="l"/>
            <a:r>
              <a:rPr lang="en-US" sz="2400" dirty="0" smtClean="0">
                <a:latin typeface="Arial"/>
                <a:cs typeface="Arial"/>
              </a:rPr>
              <a:t>1) Given a transfer function X(s)</a:t>
            </a:r>
          </a:p>
          <a:p>
            <a:pPr algn="l"/>
            <a:r>
              <a:rPr lang="en-US" sz="2400" dirty="0" smtClean="0">
                <a:latin typeface="Arial"/>
                <a:cs typeface="Arial"/>
              </a:rPr>
              <a:t>First find the response F(s) of the </a:t>
            </a:r>
            <a:r>
              <a:rPr lang="en-US" sz="2400" dirty="0">
                <a:latin typeface="Arial"/>
                <a:cs typeface="Arial"/>
              </a:rPr>
              <a:t>transfer function </a:t>
            </a:r>
            <a:r>
              <a:rPr lang="en-US" sz="2400" dirty="0" smtClean="0">
                <a:latin typeface="Arial"/>
                <a:cs typeface="Arial"/>
              </a:rPr>
              <a:t>X(</a:t>
            </a:r>
            <a:r>
              <a:rPr lang="en-US" sz="2400" dirty="0">
                <a:latin typeface="Arial"/>
                <a:cs typeface="Arial"/>
              </a:rPr>
              <a:t>s</a:t>
            </a:r>
            <a:r>
              <a:rPr lang="en-US" sz="2400" dirty="0" smtClean="0">
                <a:latin typeface="Arial"/>
                <a:cs typeface="Arial"/>
              </a:rPr>
              <a:t>) by multiplying it by the Laplace transform of the requested driving function</a:t>
            </a:r>
          </a:p>
          <a:p>
            <a:pPr algn="l"/>
            <a:r>
              <a:rPr lang="en-US" sz="2400" dirty="0" smtClean="0">
                <a:latin typeface="Arial"/>
                <a:cs typeface="Arial"/>
              </a:rPr>
              <a:t>E.g. if input unit step then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>
            <p:extLst/>
          </p:nvPr>
        </p:nvGraphicFramePr>
        <p:xfrm>
          <a:off x="2672292" y="2914121"/>
          <a:ext cx="2014538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297" name="Equation" r:id="rId3" imgW="774700" imgH="393700" progId="Equation.DSMT4">
                  <p:embed/>
                </p:oleObj>
              </mc:Choice>
              <mc:Fallback>
                <p:oleObj name="Equation" r:id="rId3" imgW="7747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2292" y="2914121"/>
                        <a:ext cx="2014538" cy="94138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419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3" grpId="0"/>
      <p:bldP spid="2" grpId="0" build="p" bldLvl="2"/>
      <p:bldP spid="10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708" name="Object 4"/>
          <p:cNvGraphicFramePr>
            <a:graphicFrameLocks noGrp="1" noChangeAspect="1"/>
          </p:cNvGraphicFramePr>
          <p:nvPr>
            <p:ph type="chart" sz="half" idx="1"/>
            <p:extLst/>
          </p:nvPr>
        </p:nvGraphicFramePr>
        <p:xfrm>
          <a:off x="927838" y="1903413"/>
          <a:ext cx="36322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730" name="Equation" r:id="rId3" imgW="1371600" imgH="431640" progId="Equation.3">
                  <p:embed/>
                </p:oleObj>
              </mc:Choice>
              <mc:Fallback>
                <p:oleObj name="Equation" r:id="rId3" imgW="1371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7838" y="1903413"/>
                        <a:ext cx="3632200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09" name="Object 5"/>
          <p:cNvGraphicFramePr>
            <a:graphicFrameLocks noChangeAspect="1"/>
          </p:cNvGraphicFramePr>
          <p:nvPr>
            <p:extLst/>
          </p:nvPr>
        </p:nvGraphicFramePr>
        <p:xfrm>
          <a:off x="743864" y="3773578"/>
          <a:ext cx="69215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731" name="Equation" r:id="rId5" imgW="3022600" imgH="431800" progId="Equation.3">
                  <p:embed/>
                </p:oleObj>
              </mc:Choice>
              <mc:Fallback>
                <p:oleObj name="Equation" r:id="rId5" imgW="3022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864" y="3773578"/>
                        <a:ext cx="692150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0" name="Object 6"/>
          <p:cNvGraphicFramePr>
            <a:graphicFrameLocks noChangeAspect="1"/>
          </p:cNvGraphicFramePr>
          <p:nvPr>
            <p:extLst/>
          </p:nvPr>
        </p:nvGraphicFramePr>
        <p:xfrm>
          <a:off x="783647" y="5409228"/>
          <a:ext cx="6642100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732" name="Equation" r:id="rId7" imgW="3073400" imgH="431800" progId="Equation.DSMT4">
                  <p:embed/>
                </p:oleObj>
              </mc:Choice>
              <mc:Fallback>
                <p:oleObj name="Equation" r:id="rId7" imgW="3073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3647" y="5409228"/>
                        <a:ext cx="6642100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759631" y="1328309"/>
            <a:ext cx="47526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Laplace transform of the function.</a:t>
            </a:r>
          </a:p>
        </p:txBody>
      </p:sp>
      <p:sp>
        <p:nvSpPr>
          <p:cNvPr id="3" name="Rectangle 2"/>
          <p:cNvSpPr/>
          <p:nvPr/>
        </p:nvSpPr>
        <p:spPr>
          <a:xfrm>
            <a:off x="719241" y="3215399"/>
            <a:ext cx="2802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final</a:t>
            </a:r>
            <a:r>
              <a:rPr lang="en-US" sz="2400" dirty="0">
                <a:latin typeface="Arial"/>
                <a:cs typeface="Arial"/>
              </a:rPr>
              <a:t>-value theorem</a:t>
            </a:r>
          </a:p>
        </p:txBody>
      </p:sp>
      <p:sp>
        <p:nvSpPr>
          <p:cNvPr id="5" name="Rectangle 4"/>
          <p:cNvSpPr/>
          <p:nvPr/>
        </p:nvSpPr>
        <p:spPr>
          <a:xfrm>
            <a:off x="681768" y="5038697"/>
            <a:ext cx="2938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initial</a:t>
            </a:r>
            <a:r>
              <a:rPr lang="en-US" sz="2400" dirty="0">
                <a:latin typeface="Arial"/>
                <a:cs typeface="Arial"/>
              </a:rPr>
              <a:t>-value theorem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Example: Initial- and final-</a:t>
            </a:r>
            <a:r>
              <a:rPr lang="en-US" sz="3600" b="1" dirty="0" smtClean="0"/>
              <a:t>value</a:t>
            </a:r>
            <a:endParaRPr lang="en-US" sz="3600" b="1" dirty="0"/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4803740" y="1903413"/>
          <a:ext cx="4037012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5733" name="Equation" r:id="rId9" imgW="1524000" imgH="431800" progId="Equation.DSMT4">
                  <p:embed/>
                </p:oleObj>
              </mc:Choice>
              <mc:Fallback>
                <p:oleObj name="Equation" r:id="rId9" imgW="15240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3740" y="1903413"/>
                        <a:ext cx="4037012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71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7200" b="1" dirty="0" smtClean="0" smtId="1">
                <a:solidFill>
                  <a:srgbClr val="FF3300"/>
                </a:solidFill>
              </a:rPr>
              <a:t>Interlude</a:t>
            </a:r>
            <a:br>
              <a:rPr lang="en-GB" sz="7200" b="1" dirty="0" smtClean="0" smtId="1">
                <a:solidFill>
                  <a:srgbClr val="FF3300"/>
                </a:solidFill>
              </a:rPr>
            </a:br>
            <a:r>
              <a:rPr lang="en-GB" sz="7200" b="1" dirty="0" smtClean="0" smtId="1">
                <a:solidFill>
                  <a:srgbClr val="FF3300"/>
                </a:solidFill>
              </a:rPr>
              <a:t/>
            </a:r>
            <a:br>
              <a:rPr lang="en-GB" sz="7200" b="1" dirty="0" smtClean="0" smtId="1">
                <a:solidFill>
                  <a:srgbClr val="FF3300"/>
                </a:solidFill>
              </a:rPr>
            </a:br>
            <a:r>
              <a:rPr lang="en-GB" sz="7200" b="1" dirty="0" smtClean="0" smtId="1">
                <a:solidFill>
                  <a:srgbClr val="FF3300"/>
                </a:solidFill>
              </a:rPr>
              <a:t>10 minute break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76058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b="1" dirty="0" smtClean="0">
                <a:solidFill>
                  <a:srgbClr val="FF3300"/>
                </a:solidFill>
              </a:rPr>
              <a:t>Dr Ian Howard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3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Complex numbers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30536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232006"/>
              </p:ext>
            </p:extLst>
          </p:nvPr>
        </p:nvGraphicFramePr>
        <p:xfrm>
          <a:off x="3753141" y="1608383"/>
          <a:ext cx="1980457" cy="76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" name="Equation" r:id="rId3" imgW="508000" imgH="215900" progId="Equation.3">
                  <p:embed/>
                </p:oleObj>
              </mc:Choice>
              <mc:Fallback>
                <p:oleObj name="Equation" r:id="rId3" imgW="508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3141" y="1608383"/>
                        <a:ext cx="1980457" cy="7625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512009"/>
              </p:ext>
            </p:extLst>
          </p:nvPr>
        </p:nvGraphicFramePr>
        <p:xfrm>
          <a:off x="739186" y="2750719"/>
          <a:ext cx="178435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" name="Equation" r:id="rId5" imgW="457200" imgH="190500" progId="Equation.DSMT4">
                  <p:embed/>
                </p:oleObj>
              </mc:Choice>
              <mc:Fallback>
                <p:oleObj name="Equation" r:id="rId5" imgW="4572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86" y="2750719"/>
                        <a:ext cx="178435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19617" y="843535"/>
            <a:ext cx="92117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Tx/>
              <a:buNone/>
            </a:pPr>
            <a:r>
              <a:rPr lang="en-US" sz="2000" dirty="0">
                <a:latin typeface="Arial"/>
                <a:cs typeface="Arial"/>
              </a:rPr>
              <a:t>The square root of a negative real number is not a real number.</a:t>
            </a:r>
          </a:p>
          <a:p>
            <a:pPr algn="l">
              <a:buFontTx/>
              <a:buNone/>
            </a:pPr>
            <a:r>
              <a:rPr lang="en-US" sz="2000" dirty="0">
                <a:latin typeface="Arial"/>
                <a:cs typeface="Arial"/>
              </a:rPr>
              <a:t>Thus, we introduce imaginary numbers by </a:t>
            </a:r>
            <a:r>
              <a:rPr lang="en-US" sz="2000" dirty="0" smtClean="0">
                <a:latin typeface="Arial"/>
                <a:cs typeface="Arial"/>
              </a:rPr>
              <a:t>letting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2584" y="2275486"/>
            <a:ext cx="1296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Therefore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Definition of an imaginary number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209010"/>
              </p:ext>
            </p:extLst>
          </p:nvPr>
        </p:nvGraphicFramePr>
        <p:xfrm>
          <a:off x="3412736" y="2778105"/>
          <a:ext cx="1735138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" name="Equation" r:id="rId7" imgW="444500" imgH="190500" progId="Equation.DSMT4">
                  <p:embed/>
                </p:oleObj>
              </mc:Choice>
              <mc:Fallback>
                <p:oleObj name="Equation" r:id="rId7" imgW="4445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2736" y="2778105"/>
                        <a:ext cx="1735138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754090"/>
              </p:ext>
            </p:extLst>
          </p:nvPr>
        </p:nvGraphicFramePr>
        <p:xfrm>
          <a:off x="6395348" y="2732434"/>
          <a:ext cx="143827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" name="Equation" r:id="rId9" imgW="368300" imgH="190500" progId="Equation.DSMT4">
                  <p:embed/>
                </p:oleObj>
              </mc:Choice>
              <mc:Fallback>
                <p:oleObj name="Equation" r:id="rId9" imgW="3683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5348" y="2732434"/>
                        <a:ext cx="143827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508516" y="3603545"/>
            <a:ext cx="8915400" cy="78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/>
                <a:cs typeface="Arial"/>
              </a:rPr>
              <a:t>A complex number has a real part and an imaginary part</a:t>
            </a:r>
          </a:p>
          <a:p>
            <a:r>
              <a:rPr lang="en-US" sz="2000" dirty="0" smtClean="0">
                <a:latin typeface="Arial"/>
                <a:cs typeface="Arial"/>
              </a:rPr>
              <a:t>Its standard form is: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689438"/>
              </p:ext>
            </p:extLst>
          </p:nvPr>
        </p:nvGraphicFramePr>
        <p:xfrm>
          <a:off x="3522449" y="4108097"/>
          <a:ext cx="2386011" cy="931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" name="Equation" r:id="rId11" imgW="431800" imgH="177800" progId="Equation.DSMT4">
                  <p:embed/>
                </p:oleObj>
              </mc:Choice>
              <mc:Fallback>
                <p:oleObj name="Equation" r:id="rId11" imgW="431800" imgH="177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2449" y="4108097"/>
                        <a:ext cx="2386011" cy="931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391123" y="4652581"/>
            <a:ext cx="18760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Real part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6273800" y="4729034"/>
            <a:ext cx="3632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Imaginary part</a:t>
            </a: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V="1">
            <a:off x="1985747" y="4768496"/>
            <a:ext cx="1456267" cy="338666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latin typeface="Arial"/>
              <a:cs typeface="Arial"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H="1" flipV="1">
            <a:off x="5515816" y="4802362"/>
            <a:ext cx="1516062" cy="423334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latin typeface="Arial"/>
              <a:cs typeface="Arial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2414913" y="5288340"/>
            <a:ext cx="51181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Example:  </a:t>
            </a:r>
            <a:r>
              <a:rPr lang="en-US" sz="20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z = 5</a:t>
            </a:r>
            <a:r>
              <a:rPr lang="en-US" sz="20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+</a:t>
            </a:r>
            <a:r>
              <a:rPr lang="en-US" sz="20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4i</a:t>
            </a:r>
          </a:p>
          <a:p>
            <a:pPr algn="l">
              <a:spcBef>
                <a:spcPct val="50000"/>
              </a:spcBef>
            </a:pPr>
            <a:r>
              <a:rPr lang="en-US" sz="20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Rel</a:t>
            </a:r>
            <a:r>
              <a:rPr lang="en-US" sz="20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(z} = 5</a:t>
            </a:r>
          </a:p>
          <a:p>
            <a:pPr algn="l">
              <a:spcBef>
                <a:spcPct val="50000"/>
              </a:spcBef>
            </a:pPr>
            <a:r>
              <a:rPr lang="en-US" sz="2000" dirty="0" err="1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Img</a:t>
            </a:r>
            <a:r>
              <a:rPr lang="en-US" sz="2000" dirty="0" smtClean="0">
                <a:effectLst>
                  <a:outerShdw blurRad="38100" dist="38100" dir="2700000" algn="tl">
                    <a:srgbClr val="DDDDDD"/>
                  </a:outerShdw>
                </a:effectLst>
                <a:latin typeface="Arial"/>
                <a:cs typeface="Arial"/>
              </a:rPr>
              <a:t>{z } = 4</a:t>
            </a:r>
            <a:endParaRPr lang="en-US" sz="2000" dirty="0">
              <a:effectLst>
                <a:outerShdw blurRad="38100" dist="38100" dir="2700000" algn="tl">
                  <a:srgbClr val="DDDDDD"/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17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3" grpId="0"/>
      <p:bldP spid="10" grpId="0" build="p"/>
      <p:bldP spid="12" grpId="0"/>
      <p:bldP spid="13" grpId="0"/>
      <p:bldP spid="14" grpId="0" animBg="1"/>
      <p:bldP spid="15" grpId="0" animBg="1"/>
      <p:bldP spid="16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90970"/>
            <a:ext cx="98298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Each complex number of the form </a:t>
            </a:r>
          </a:p>
          <a:p>
            <a:r>
              <a:rPr lang="en-US" sz="2000" b="1" i="1" dirty="0">
                <a:latin typeface="Arial"/>
                <a:cs typeface="Arial"/>
              </a:rPr>
              <a:t>a + bi</a:t>
            </a:r>
            <a:r>
              <a:rPr lang="en-US" sz="2000" dirty="0">
                <a:latin typeface="Arial"/>
                <a:cs typeface="Arial"/>
              </a:rPr>
              <a:t> 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has </a:t>
            </a:r>
            <a:r>
              <a:rPr lang="en-US" sz="2000" dirty="0">
                <a:latin typeface="Arial"/>
                <a:cs typeface="Arial"/>
              </a:rPr>
              <a:t>a conjugate of the form </a:t>
            </a:r>
          </a:p>
          <a:p>
            <a:r>
              <a:rPr lang="en-US" sz="2000" b="1" i="1" dirty="0">
                <a:latin typeface="Arial"/>
                <a:cs typeface="Arial"/>
              </a:rPr>
              <a:t>a </a:t>
            </a:r>
            <a:r>
              <a:rPr lang="en-US" sz="2000" b="1" i="1" dirty="0" smtClean="0">
                <a:latin typeface="Arial"/>
                <a:cs typeface="Arial"/>
              </a:rPr>
              <a:t>– </a:t>
            </a:r>
            <a:r>
              <a:rPr lang="en-US" sz="2000" b="1" i="1" dirty="0">
                <a:latin typeface="Arial"/>
                <a:cs typeface="Arial"/>
              </a:rPr>
              <a:t>bi</a:t>
            </a:r>
            <a:r>
              <a:rPr lang="en-US" sz="2000" dirty="0">
                <a:latin typeface="Arial"/>
                <a:cs typeface="Arial"/>
              </a:rPr>
              <a:t>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product of a complex number and its conjugate is a real </a:t>
            </a:r>
            <a:r>
              <a:rPr lang="en-US" sz="2000" dirty="0" smtClean="0">
                <a:latin typeface="Arial"/>
                <a:cs typeface="Arial"/>
              </a:rPr>
              <a:t>number</a:t>
            </a:r>
          </a:p>
          <a:p>
            <a:pPr algn="l"/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(</a:t>
            </a:r>
            <a:r>
              <a:rPr lang="en-US" sz="2000" b="1" i="1" dirty="0">
                <a:latin typeface="Arial"/>
                <a:cs typeface="Arial"/>
              </a:rPr>
              <a:t>a </a:t>
            </a:r>
            <a:r>
              <a:rPr lang="en-US" sz="2000" b="1" dirty="0">
                <a:latin typeface="Arial"/>
                <a:cs typeface="Arial"/>
              </a:rPr>
              <a:t>+</a:t>
            </a:r>
            <a:r>
              <a:rPr lang="en-US" sz="2000" b="1" i="1" dirty="0">
                <a:latin typeface="Arial"/>
                <a:cs typeface="Arial"/>
              </a:rPr>
              <a:t> bi</a:t>
            </a:r>
            <a:r>
              <a:rPr lang="en-US" sz="2000" dirty="0">
                <a:latin typeface="Arial"/>
                <a:cs typeface="Arial"/>
              </a:rPr>
              <a:t> )(</a:t>
            </a:r>
            <a:r>
              <a:rPr lang="en-US" sz="2000" b="1" i="1" dirty="0">
                <a:latin typeface="Arial"/>
                <a:cs typeface="Arial"/>
              </a:rPr>
              <a:t>a - bi</a:t>
            </a:r>
            <a:r>
              <a:rPr lang="en-US" sz="2000" dirty="0">
                <a:latin typeface="Arial"/>
                <a:cs typeface="Arial"/>
              </a:rPr>
              <a:t> ) = </a:t>
            </a:r>
            <a:r>
              <a:rPr lang="en-US" sz="2000" b="1" dirty="0">
                <a:latin typeface="Arial"/>
                <a:cs typeface="Arial"/>
              </a:rPr>
              <a:t>a</a:t>
            </a:r>
            <a:r>
              <a:rPr lang="en-US" sz="2000" b="1" baseline="30000" dirty="0">
                <a:latin typeface="Arial"/>
                <a:cs typeface="Arial"/>
              </a:rPr>
              <a:t>2</a:t>
            </a:r>
            <a:r>
              <a:rPr lang="en-US" sz="2000" b="1" dirty="0">
                <a:latin typeface="Arial"/>
                <a:cs typeface="Arial"/>
              </a:rPr>
              <a:t> + </a:t>
            </a:r>
            <a:r>
              <a:rPr lang="en-US" sz="2000" b="1" dirty="0" smtClean="0">
                <a:latin typeface="Arial"/>
                <a:cs typeface="Arial"/>
              </a:rPr>
              <a:t>b</a:t>
            </a:r>
            <a:r>
              <a:rPr lang="en-US" sz="2000" b="1" baseline="30000" dirty="0" smtClean="0">
                <a:latin typeface="Arial"/>
                <a:cs typeface="Arial"/>
              </a:rPr>
              <a:t>2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Complex </a:t>
            </a:r>
            <a:r>
              <a:rPr lang="en-US" sz="3600" b="1" dirty="0" smtClean="0"/>
              <a:t>number manipulation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204420" y="3441680"/>
            <a:ext cx="9144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Two complex numbers </a:t>
            </a:r>
          </a:p>
          <a:p>
            <a:r>
              <a:rPr lang="en-US" sz="2000" i="1" dirty="0">
                <a:latin typeface="Arial"/>
                <a:cs typeface="Arial"/>
              </a:rPr>
              <a:t>a + bi</a:t>
            </a:r>
            <a:r>
              <a:rPr lang="en-US" sz="2000" dirty="0">
                <a:latin typeface="Arial"/>
                <a:cs typeface="Arial"/>
              </a:rPr>
              <a:t> and </a:t>
            </a:r>
            <a:r>
              <a:rPr lang="en-US" sz="2000" i="1" dirty="0">
                <a:latin typeface="Arial"/>
                <a:cs typeface="Arial"/>
              </a:rPr>
              <a:t>c + di</a:t>
            </a:r>
            <a:r>
              <a:rPr lang="en-US" sz="2000" dirty="0">
                <a:latin typeface="Arial"/>
                <a:cs typeface="Arial"/>
              </a:rPr>
              <a:t> </a:t>
            </a:r>
          </a:p>
          <a:p>
            <a:pPr algn="l"/>
            <a:endParaRPr lang="en-US" sz="2000" dirty="0" smtClean="0">
              <a:latin typeface="Arial"/>
              <a:cs typeface="Arial"/>
            </a:endParaRPr>
          </a:p>
          <a:p>
            <a:pPr algn="l"/>
            <a:r>
              <a:rPr lang="en-US" sz="2000" dirty="0" smtClean="0">
                <a:latin typeface="Arial"/>
                <a:cs typeface="Arial"/>
              </a:rPr>
              <a:t>are </a:t>
            </a:r>
            <a:r>
              <a:rPr lang="en-US" sz="2000" dirty="0">
                <a:latin typeface="Arial"/>
                <a:cs typeface="Arial"/>
              </a:rPr>
              <a:t>added </a:t>
            </a:r>
            <a:r>
              <a:rPr lang="en-US" sz="2000" dirty="0" smtClean="0">
                <a:latin typeface="Arial"/>
                <a:cs typeface="Arial"/>
              </a:rPr>
              <a:t>by </a:t>
            </a:r>
            <a:r>
              <a:rPr lang="en-US" sz="2000" dirty="0">
                <a:latin typeface="Arial"/>
                <a:cs typeface="Arial"/>
              </a:rPr>
              <a:t>adding </a:t>
            </a:r>
            <a:r>
              <a:rPr lang="en-US" sz="2000" dirty="0" smtClean="0">
                <a:latin typeface="Arial"/>
                <a:cs typeface="Arial"/>
              </a:rPr>
              <a:t>real </a:t>
            </a:r>
            <a:r>
              <a:rPr lang="en-US" sz="2000" dirty="0">
                <a:latin typeface="Arial"/>
                <a:cs typeface="Arial"/>
              </a:rPr>
              <a:t>number parts and imaginary </a:t>
            </a:r>
            <a:r>
              <a:rPr lang="en-US" sz="2000" dirty="0" smtClean="0">
                <a:latin typeface="Arial"/>
                <a:cs typeface="Arial"/>
              </a:rPr>
              <a:t>coefficients respectively</a:t>
            </a:r>
          </a:p>
          <a:p>
            <a:pPr algn="l"/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(</a:t>
            </a:r>
            <a:r>
              <a:rPr lang="en-US" sz="2000" i="1" dirty="0">
                <a:latin typeface="Arial"/>
                <a:cs typeface="Arial"/>
              </a:rPr>
              <a:t>a + bi </a:t>
            </a:r>
            <a:r>
              <a:rPr lang="en-US" sz="2000" dirty="0">
                <a:latin typeface="Arial"/>
                <a:cs typeface="Arial"/>
              </a:rPr>
              <a:t>) + (</a:t>
            </a:r>
            <a:r>
              <a:rPr lang="en-US" sz="2000" i="1" dirty="0">
                <a:latin typeface="Arial"/>
                <a:cs typeface="Arial"/>
              </a:rPr>
              <a:t>c + di </a:t>
            </a:r>
            <a:r>
              <a:rPr lang="en-US" sz="2000" dirty="0">
                <a:latin typeface="Arial"/>
                <a:cs typeface="Arial"/>
              </a:rPr>
              <a:t>) = (</a:t>
            </a:r>
            <a:r>
              <a:rPr lang="en-US" sz="2000" i="1" dirty="0">
                <a:latin typeface="Arial"/>
                <a:cs typeface="Arial"/>
              </a:rPr>
              <a:t>a + c</a:t>
            </a:r>
            <a:r>
              <a:rPr lang="en-US" sz="2000" dirty="0">
                <a:latin typeface="Arial"/>
                <a:cs typeface="Arial"/>
              </a:rPr>
              <a:t>) + (</a:t>
            </a:r>
            <a:r>
              <a:rPr lang="en-US" sz="2000" i="1" dirty="0">
                <a:latin typeface="Arial"/>
                <a:cs typeface="Arial"/>
              </a:rPr>
              <a:t>b + d </a:t>
            </a:r>
            <a:r>
              <a:rPr lang="en-US" sz="2000" dirty="0" smtClean="0">
                <a:latin typeface="Arial"/>
                <a:cs typeface="Arial"/>
              </a:rPr>
              <a:t>)</a:t>
            </a:r>
            <a:r>
              <a:rPr lang="en-US" sz="2000" i="1" dirty="0">
                <a:latin typeface="Arial"/>
                <a:cs typeface="Arial"/>
              </a:rPr>
              <a:t>i</a:t>
            </a:r>
            <a:endParaRPr lang="en-US" sz="2000" i="1" dirty="0" smtClean="0">
              <a:latin typeface="Arial"/>
              <a:cs typeface="Arial"/>
            </a:endParaRPr>
          </a:p>
          <a:p>
            <a:endParaRPr lang="en-US" sz="2000" dirty="0">
              <a:latin typeface="Arial"/>
              <a:cs typeface="Arial"/>
            </a:endParaRPr>
          </a:p>
          <a:p>
            <a:pPr algn="l"/>
            <a:r>
              <a:rPr lang="en-US" sz="2000" dirty="0">
                <a:latin typeface="Arial"/>
                <a:cs typeface="Arial"/>
              </a:rPr>
              <a:t>are </a:t>
            </a:r>
            <a:r>
              <a:rPr lang="en-US" sz="2000" dirty="0" smtClean="0">
                <a:latin typeface="Arial"/>
                <a:cs typeface="Arial"/>
              </a:rPr>
              <a:t>subtracted by subtracting real </a:t>
            </a:r>
            <a:r>
              <a:rPr lang="en-US" sz="2000" dirty="0">
                <a:latin typeface="Arial"/>
                <a:cs typeface="Arial"/>
              </a:rPr>
              <a:t>number parts and imaginary coefficients </a:t>
            </a:r>
            <a:r>
              <a:rPr lang="en-US" sz="2000" dirty="0" smtClean="0">
                <a:latin typeface="Arial"/>
                <a:cs typeface="Arial"/>
              </a:rPr>
              <a:t>respectively</a:t>
            </a:r>
            <a:endParaRPr lang="en-US" sz="2000" i="1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(</a:t>
            </a:r>
            <a:r>
              <a:rPr lang="en-US" sz="2000" i="1" dirty="0">
                <a:latin typeface="Arial"/>
                <a:cs typeface="Arial"/>
              </a:rPr>
              <a:t>a + bi </a:t>
            </a:r>
            <a:r>
              <a:rPr lang="en-US" sz="2000" dirty="0">
                <a:latin typeface="Arial"/>
                <a:cs typeface="Arial"/>
              </a:rPr>
              <a:t>) - (</a:t>
            </a:r>
            <a:r>
              <a:rPr lang="en-US" sz="2000" i="1" dirty="0">
                <a:latin typeface="Arial"/>
                <a:cs typeface="Arial"/>
              </a:rPr>
              <a:t>c + di </a:t>
            </a:r>
            <a:r>
              <a:rPr lang="en-US" sz="2000" dirty="0">
                <a:latin typeface="Arial"/>
                <a:cs typeface="Arial"/>
              </a:rPr>
              <a:t>) = (</a:t>
            </a:r>
            <a:r>
              <a:rPr lang="en-US" sz="2000" i="1" dirty="0">
                <a:latin typeface="Arial"/>
                <a:cs typeface="Arial"/>
              </a:rPr>
              <a:t>a </a:t>
            </a:r>
            <a:r>
              <a:rPr lang="en-US" sz="2000" dirty="0">
                <a:latin typeface="Arial"/>
                <a:cs typeface="Arial"/>
              </a:rPr>
              <a:t>-</a:t>
            </a:r>
            <a:r>
              <a:rPr lang="en-US" sz="2000" i="1" dirty="0">
                <a:latin typeface="Arial"/>
                <a:cs typeface="Arial"/>
              </a:rPr>
              <a:t> c</a:t>
            </a:r>
            <a:r>
              <a:rPr lang="en-US" sz="2000" dirty="0">
                <a:latin typeface="Arial"/>
                <a:cs typeface="Arial"/>
              </a:rPr>
              <a:t>) + (</a:t>
            </a:r>
            <a:r>
              <a:rPr lang="en-US" sz="2000" i="1" dirty="0">
                <a:latin typeface="Arial"/>
                <a:cs typeface="Arial"/>
              </a:rPr>
              <a:t>b </a:t>
            </a:r>
            <a:r>
              <a:rPr lang="en-US" sz="2000" dirty="0">
                <a:latin typeface="Arial"/>
                <a:cs typeface="Arial"/>
              </a:rPr>
              <a:t>-</a:t>
            </a:r>
            <a:r>
              <a:rPr lang="en-US" sz="2000" i="1" dirty="0">
                <a:latin typeface="Arial"/>
                <a:cs typeface="Arial"/>
              </a:rPr>
              <a:t> d </a:t>
            </a:r>
            <a:r>
              <a:rPr lang="en-US" sz="2000" dirty="0">
                <a:latin typeface="Arial"/>
                <a:cs typeface="Arial"/>
              </a:rPr>
              <a:t>)</a:t>
            </a:r>
            <a:r>
              <a:rPr lang="en-US" sz="2000" i="1" dirty="0" err="1">
                <a:latin typeface="Arial"/>
                <a:cs typeface="Arial"/>
              </a:rPr>
              <a:t>i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6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5" grpId="0" build="p" bldLvl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8250321" y="3567215"/>
            <a:ext cx="1568450" cy="46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7" rIns="92075" bIns="4603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latin typeface="Arial"/>
                <a:cs typeface="Arial"/>
              </a:rPr>
              <a:t>Real Axis</a:t>
            </a: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5300893" y="785643"/>
            <a:ext cx="2393950" cy="46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7" rIns="92075" bIns="46037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latin typeface="Arial"/>
                <a:cs typeface="Arial"/>
              </a:rPr>
              <a:t>Imaginary Axis</a:t>
            </a: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7235785" y="2054952"/>
            <a:ext cx="151342" cy="1397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>
              <a:latin typeface="Arial"/>
              <a:cs typeface="Arial"/>
            </a:endParaRPr>
          </a:p>
        </p:txBody>
      </p:sp>
      <p:sp>
        <p:nvSpPr>
          <p:cNvPr id="6146" name="Line 2"/>
          <p:cNvSpPr>
            <a:spLocks noChangeShapeType="1"/>
          </p:cNvSpPr>
          <p:nvPr/>
        </p:nvSpPr>
        <p:spPr bwMode="auto">
          <a:xfrm flipH="1">
            <a:off x="5235014" y="1058002"/>
            <a:ext cx="12692" cy="398031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>
              <a:latin typeface="Arial"/>
              <a:cs typeface="Arial"/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 flipV="1">
            <a:off x="3975306" y="3877402"/>
            <a:ext cx="4244199" cy="4582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>
              <a:latin typeface="Arial"/>
              <a:cs typeface="Arial"/>
            </a:endParaRPr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5247706" y="2124802"/>
            <a:ext cx="247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>
              <a:latin typeface="Arial"/>
              <a:cs typeface="Arial"/>
            </a:endParaRPr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7311456" y="3648802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>
              <a:latin typeface="Arial"/>
              <a:cs typeface="Arial"/>
            </a:endParaRP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4669856" y="3877406"/>
            <a:ext cx="577850" cy="46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7" rIns="92075" bIns="4603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 dirty="0">
                <a:latin typeface="Arial"/>
                <a:cs typeface="Arial"/>
              </a:rPr>
              <a:t>O</a:t>
            </a:r>
          </a:p>
        </p:txBody>
      </p:sp>
      <p:sp>
        <p:nvSpPr>
          <p:cNvPr id="6154" name="Line 10"/>
          <p:cNvSpPr>
            <a:spLocks noChangeShapeType="1"/>
          </p:cNvSpPr>
          <p:nvPr/>
        </p:nvSpPr>
        <p:spPr bwMode="auto">
          <a:xfrm flipV="1">
            <a:off x="5247706" y="2124802"/>
            <a:ext cx="2063750" cy="17526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>
              <a:latin typeface="Arial"/>
              <a:cs typeface="Arial"/>
            </a:endParaRPr>
          </a:p>
        </p:txBody>
      </p:sp>
      <p:graphicFrame>
        <p:nvGraphicFramePr>
          <p:cNvPr id="6155" name="Objec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068160"/>
              </p:ext>
            </p:extLst>
          </p:nvPr>
        </p:nvGraphicFramePr>
        <p:xfrm>
          <a:off x="5890909" y="2461352"/>
          <a:ext cx="33192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32" name="Equation" r:id="rId3" imgW="7324344" imgH="12298680" progId="Equation.3">
                  <p:embed/>
                </p:oleObj>
              </mc:Choice>
              <mc:Fallback>
                <p:oleObj name="Equation" r:id="rId3" imgW="7324344" imgH="122986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0909" y="2461352"/>
                        <a:ext cx="33192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7146356" y="3877406"/>
            <a:ext cx="990600" cy="46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7" rIns="92075" bIns="4603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 dirty="0" smtClean="0">
                <a:solidFill>
                  <a:schemeClr val="tx2"/>
                </a:solidFill>
                <a:latin typeface="Arial"/>
                <a:cs typeface="Arial"/>
              </a:rPr>
              <a:t>a</a:t>
            </a:r>
            <a:endParaRPr lang="en-US" sz="2400" i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158" name="Rectangle 14"/>
          <p:cNvSpPr>
            <a:spLocks noChangeArrowheads="1"/>
          </p:cNvSpPr>
          <p:nvPr/>
        </p:nvSpPr>
        <p:spPr bwMode="auto">
          <a:xfrm>
            <a:off x="4752406" y="1820005"/>
            <a:ext cx="495300" cy="46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7" rIns="92075" bIns="4603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 dirty="0" smtClean="0">
                <a:solidFill>
                  <a:schemeClr val="tx2"/>
                </a:solidFill>
                <a:latin typeface="Arial"/>
                <a:cs typeface="Arial"/>
              </a:rPr>
              <a:t>b</a:t>
            </a:r>
            <a:endParaRPr lang="en-US" sz="2400" i="1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629585"/>
            <a:ext cx="46077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Just like 2 components vectors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complex numbers represent both magnitude and direction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The complex plane – </a:t>
            </a:r>
            <a:r>
              <a:rPr lang="en-US" sz="3600" b="1" dirty="0" err="1"/>
              <a:t>Argand</a:t>
            </a:r>
            <a:r>
              <a:rPr lang="en-US" sz="3600" b="1" dirty="0"/>
              <a:t> diagrams</a:t>
            </a: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138251" y="6092704"/>
            <a:ext cx="47869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000" dirty="0" smtClean="0">
                <a:latin typeface="Arial"/>
                <a:cs typeface="Arial"/>
              </a:rPr>
              <a:t>The modulus of z is </a:t>
            </a:r>
            <a:r>
              <a:rPr lang="en-US" sz="2000" dirty="0">
                <a:latin typeface="Arial"/>
                <a:cs typeface="Arial"/>
              </a:rPr>
              <a:t>denoted by </a:t>
            </a: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auto">
          <a:xfrm>
            <a:off x="123381" y="4185614"/>
            <a:ext cx="430624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The </a:t>
            </a:r>
            <a:r>
              <a:rPr lang="en-US" sz="2000" b="1" dirty="0">
                <a:latin typeface="Arial"/>
                <a:cs typeface="Arial"/>
              </a:rPr>
              <a:t>magnitude</a:t>
            </a:r>
            <a:r>
              <a:rPr lang="en-US" sz="2000" dirty="0">
                <a:latin typeface="Arial"/>
                <a:cs typeface="Arial"/>
              </a:rPr>
              <a:t> or </a:t>
            </a:r>
            <a:r>
              <a:rPr lang="en-US" sz="2000" b="1" dirty="0" smtClean="0">
                <a:latin typeface="Arial"/>
                <a:cs typeface="Arial"/>
              </a:rPr>
              <a:t>modulus z </a:t>
            </a:r>
            <a:r>
              <a:rPr lang="en-US" sz="2000" dirty="0" smtClean="0">
                <a:latin typeface="Arial"/>
                <a:cs typeface="Arial"/>
              </a:rPr>
              <a:t>is defined as the distance from the origin to the point (x, y).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39" name="Objec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314464"/>
              </p:ext>
            </p:extLst>
          </p:nvPr>
        </p:nvGraphicFramePr>
        <p:xfrm>
          <a:off x="7367637" y="1374269"/>
          <a:ext cx="198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33" name="Equation" r:id="rId5" imgW="609480" imgH="177480" progId="Equation.DSMT4">
                  <p:embed/>
                </p:oleObj>
              </mc:Choice>
              <mc:Fallback>
                <p:oleObj name="Equation" r:id="rId5" imgW="609480" imgH="177480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7637" y="1374269"/>
                        <a:ext cx="19812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634462"/>
              </p:ext>
            </p:extLst>
          </p:nvPr>
        </p:nvGraphicFramePr>
        <p:xfrm>
          <a:off x="5089990" y="5690520"/>
          <a:ext cx="3090863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34" name="Equation" r:id="rId7" imgW="850900" imgH="304800" progId="Equation.3">
                  <p:embed/>
                </p:oleObj>
              </mc:Choice>
              <mc:Fallback>
                <p:oleObj name="Equation" r:id="rId7" imgW="8509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9990" y="5690520"/>
                        <a:ext cx="3090863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107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/>
      <p:bldP spid="6149" grpId="0"/>
      <p:bldP spid="6156" grpId="0" animBg="1"/>
      <p:bldP spid="6146" grpId="0" animBg="1"/>
      <p:bldP spid="6147" grpId="0" animBg="1"/>
      <p:bldP spid="6150" grpId="0" animBg="1"/>
      <p:bldP spid="6151" grpId="0" animBg="1"/>
      <p:bldP spid="6152" grpId="0"/>
      <p:bldP spid="6154" grpId="0" animBg="1"/>
      <p:bldP spid="6157" grpId="0"/>
      <p:bldP spid="6158" grpId="0"/>
      <p:bldP spid="2" grpId="0"/>
      <p:bldP spid="35" grpId="0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4578749"/>
              </p:ext>
            </p:extLst>
          </p:nvPr>
        </p:nvGraphicFramePr>
        <p:xfrm>
          <a:off x="697149" y="1190512"/>
          <a:ext cx="7222490" cy="533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60" name="Equation" r:id="rId3" imgW="7315722" imgH="701979" progId="Equation.2">
                  <p:embed/>
                </p:oleObj>
              </mc:Choice>
              <mc:Fallback>
                <p:oleObj name="Equation" r:id="rId3" imgW="7315722" imgH="701979" progId="Equation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149" y="1190512"/>
                        <a:ext cx="7222490" cy="533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528017" y="766638"/>
            <a:ext cx="2393950" cy="4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7" rIns="92075" bIns="46037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dirty="0">
                <a:latin typeface="Times New Roman" charset="0"/>
              </a:rPr>
              <a:t>Cartesian Form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617891" y="1958911"/>
            <a:ext cx="3549650" cy="40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7" rIns="92075" bIns="46037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00" dirty="0">
                <a:latin typeface="Times New Roman" charset="0"/>
              </a:rPr>
              <a:t>Polar Form</a:t>
            </a:r>
          </a:p>
        </p:txBody>
      </p:sp>
      <p:graphicFrame>
        <p:nvGraphicFramePr>
          <p:cNvPr id="7174" name="Objec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7707530"/>
              </p:ext>
            </p:extLst>
          </p:nvPr>
        </p:nvGraphicFramePr>
        <p:xfrm>
          <a:off x="662340" y="2404449"/>
          <a:ext cx="4407468" cy="558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61" name="Equation" r:id="rId5" imgW="7316028" imgH="1114011" progId="Equation.DSMT4">
                  <p:embed/>
                </p:oleObj>
              </mc:Choice>
              <mc:Fallback>
                <p:oleObj name="Equation" r:id="rId5" imgW="7316028" imgH="111401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40" y="2404449"/>
                        <a:ext cx="4407468" cy="55866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5" name="Objec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4127775"/>
              </p:ext>
            </p:extLst>
          </p:nvPr>
        </p:nvGraphicFramePr>
        <p:xfrm>
          <a:off x="670780" y="3107072"/>
          <a:ext cx="7228207" cy="403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62" name="Equation" r:id="rId7" imgW="7315570" imgH="438335" progId="Equation.3">
                  <p:embed/>
                </p:oleObj>
              </mc:Choice>
              <mc:Fallback>
                <p:oleObj name="Equation" r:id="rId7" imgW="7315570" imgH="438335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780" y="3107072"/>
                        <a:ext cx="7228207" cy="4032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Converting </a:t>
            </a:r>
            <a:r>
              <a:rPr lang="en-US" sz="3600" b="1" dirty="0" err="1" smtClean="0"/>
              <a:t>cartesian</a:t>
            </a:r>
            <a:r>
              <a:rPr lang="en-US" sz="3600" b="1" dirty="0" smtClean="0"/>
              <a:t> </a:t>
            </a:r>
            <a:r>
              <a:rPr lang="en-US" sz="3600" b="1" dirty="0"/>
              <a:t>to polar forms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66" y="3665171"/>
            <a:ext cx="4840211" cy="2984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644" y="5511732"/>
            <a:ext cx="2559050" cy="1222375"/>
          </a:xfrm>
          <a:prstGeom prst="rect">
            <a:avLst/>
          </a:prstGeom>
          <a:solidFill>
            <a:srgbClr val="FFFFFF"/>
          </a:solidFill>
          <a:ln w="38100">
            <a:solidFill>
              <a:srgbClr val="0066CC"/>
            </a:solidFill>
            <a:miter lim="800000"/>
            <a:headEnd/>
            <a:tailEnd/>
          </a:ln>
          <a:extLst/>
        </p:spPr>
      </p:pic>
    </p:spTree>
    <p:extLst>
      <p:ext uri="{BB962C8B-B14F-4D97-AF65-F5344CB8AC3E}">
        <p14:creationId xmlns:p14="http://schemas.microsoft.com/office/powerpoint/2010/main" val="77034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/>
      <p:bldP spid="717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35" y="945837"/>
            <a:ext cx="5235980" cy="147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88" y="3119726"/>
            <a:ext cx="7917622" cy="63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Product </a:t>
            </a:r>
            <a:r>
              <a:rPr lang="en-US" sz="3600" b="1" dirty="0" smtClean="0"/>
              <a:t>and quotient theorem </a:t>
            </a:r>
            <a:r>
              <a:rPr lang="en-US" sz="3600" b="1" dirty="0"/>
              <a:t>in polar form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84" y="4634493"/>
            <a:ext cx="2928509" cy="609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23" y="5442957"/>
            <a:ext cx="7779598" cy="118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3893" y="4152884"/>
            <a:ext cx="27744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Q</a:t>
            </a:r>
            <a:r>
              <a:rPr lang="en-US" sz="2400" b="1" dirty="0" smtClean="0"/>
              <a:t>uotient </a:t>
            </a:r>
            <a:r>
              <a:rPr lang="en-US" sz="2400" b="1" dirty="0"/>
              <a:t>theorem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56678" y="2604219"/>
            <a:ext cx="2632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Product </a:t>
            </a:r>
            <a:r>
              <a:rPr lang="en-US" sz="2400" b="1" dirty="0" smtClean="0"/>
              <a:t>theorem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292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81827" y="1346481"/>
            <a:ext cx="56839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sz="3200" dirty="0"/>
              <a:t>Euler</a:t>
            </a:r>
            <a:r>
              <a:rPr lang="en-US" sz="3200" dirty="0" smtClean="0"/>
              <a:t>:  </a:t>
            </a:r>
            <a:r>
              <a:rPr lang="en-US" sz="3200" dirty="0" err="1" smtClean="0"/>
              <a:t>e</a:t>
            </a:r>
            <a:r>
              <a:rPr lang="en-US" sz="3200" baseline="30000" dirty="0" err="1" smtClean="0"/>
              <a:t>ix</a:t>
            </a:r>
            <a:r>
              <a:rPr lang="en-US" sz="3200" dirty="0" smtClean="0"/>
              <a:t> </a:t>
            </a:r>
            <a:r>
              <a:rPr lang="en-US" sz="3200" dirty="0"/>
              <a:t>= </a:t>
            </a:r>
            <a:r>
              <a:rPr lang="en-US" sz="3200" dirty="0" err="1"/>
              <a:t>cos</a:t>
            </a:r>
            <a:r>
              <a:rPr lang="en-US" sz="3200" dirty="0"/>
              <a:t> x + </a:t>
            </a:r>
            <a:r>
              <a:rPr lang="en-US" sz="3200" dirty="0" err="1"/>
              <a:t>i</a:t>
            </a:r>
            <a:r>
              <a:rPr lang="en-US" sz="3200" dirty="0"/>
              <a:t> sin </a:t>
            </a:r>
            <a:r>
              <a:rPr lang="en-US" sz="3200" dirty="0" smtClean="0"/>
              <a:t>x</a:t>
            </a:r>
            <a:endParaRPr lang="en-US" sz="3200" dirty="0"/>
          </a:p>
          <a:p>
            <a:pPr algn="l"/>
            <a:r>
              <a:rPr lang="en-US" sz="3200" dirty="0" smtClean="0">
                <a:cs typeface="Times New Roman" charset="0"/>
              </a:rPr>
              <a:t>	</a:t>
            </a:r>
            <a:r>
              <a:rPr lang="en-US" sz="3200" dirty="0" err="1" smtClean="0">
                <a:cs typeface="Times New Roman" charset="0"/>
              </a:rPr>
              <a:t>cos</a:t>
            </a:r>
            <a:r>
              <a:rPr lang="en-US" sz="3200" dirty="0" smtClean="0">
                <a:cs typeface="Times New Roman" charset="0"/>
              </a:rPr>
              <a:t> </a:t>
            </a:r>
            <a:r>
              <a:rPr lang="en-US" sz="3200" dirty="0">
                <a:cs typeface="Times New Roman" charset="0"/>
              </a:rPr>
              <a:t>x = (</a:t>
            </a:r>
            <a:r>
              <a:rPr lang="en-US" sz="3200" dirty="0" err="1">
                <a:cs typeface="Times New Roman" charset="0"/>
              </a:rPr>
              <a:t>e</a:t>
            </a:r>
            <a:r>
              <a:rPr lang="en-US" sz="3200" baseline="30000" dirty="0" err="1">
                <a:cs typeface="Times New Roman" charset="0"/>
              </a:rPr>
              <a:t>ix</a:t>
            </a:r>
            <a:r>
              <a:rPr lang="en-US" sz="3200" dirty="0">
                <a:cs typeface="Times New Roman" charset="0"/>
              </a:rPr>
              <a:t> + e</a:t>
            </a:r>
            <a:r>
              <a:rPr lang="en-US" sz="3200" baseline="30000" dirty="0">
                <a:cs typeface="Times New Roman" charset="0"/>
              </a:rPr>
              <a:t>-ix</a:t>
            </a:r>
            <a:r>
              <a:rPr lang="en-US" sz="3200" dirty="0">
                <a:cs typeface="Times New Roman" charset="0"/>
              </a:rPr>
              <a:t>)/2 </a:t>
            </a:r>
          </a:p>
          <a:p>
            <a:pPr algn="l"/>
            <a:r>
              <a:rPr lang="en-US" sz="3200" dirty="0" smtClean="0">
                <a:cs typeface="Times New Roman" charset="0"/>
              </a:rPr>
              <a:t>	sin </a:t>
            </a:r>
            <a:r>
              <a:rPr lang="en-US" sz="3200" dirty="0">
                <a:cs typeface="Times New Roman" charset="0"/>
              </a:rPr>
              <a:t>x = (</a:t>
            </a:r>
            <a:r>
              <a:rPr lang="en-US" sz="3200" dirty="0" err="1">
                <a:cs typeface="Times New Roman" charset="0"/>
              </a:rPr>
              <a:t>e</a:t>
            </a:r>
            <a:r>
              <a:rPr lang="en-US" sz="3200" baseline="30000" dirty="0" err="1">
                <a:cs typeface="Times New Roman" charset="0"/>
              </a:rPr>
              <a:t>ix</a:t>
            </a:r>
            <a:r>
              <a:rPr lang="en-US" sz="3200" dirty="0">
                <a:cs typeface="Times New Roman" charset="0"/>
              </a:rPr>
              <a:t> - e</a:t>
            </a:r>
            <a:r>
              <a:rPr lang="en-US" sz="3200" baseline="30000" dirty="0">
                <a:cs typeface="Times New Roman" charset="0"/>
              </a:rPr>
              <a:t>-ix</a:t>
            </a:r>
            <a:r>
              <a:rPr lang="en-US" sz="3200" dirty="0">
                <a:cs typeface="Times New Roman" charset="0"/>
              </a:rPr>
              <a:t>)/2i</a:t>
            </a:r>
            <a:endParaRPr lang="en-US" sz="3200" dirty="0"/>
          </a:p>
        </p:txBody>
      </p:sp>
      <p:pic>
        <p:nvPicPr>
          <p:cNvPr id="4100" name="Picture 4" descr="C:\Documents and Settings\dfriedman\My Documents\My Pictures\eul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021" y="647886"/>
            <a:ext cx="3473979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Further useful identities</a:t>
            </a:r>
          </a:p>
        </p:txBody>
      </p:sp>
      <p:graphicFrame>
        <p:nvGraphicFramePr>
          <p:cNvPr id="6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1223666"/>
              </p:ext>
            </p:extLst>
          </p:nvPr>
        </p:nvGraphicFramePr>
        <p:xfrm>
          <a:off x="344461" y="4377555"/>
          <a:ext cx="6460025" cy="619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120" name="Equation" r:id="rId4" imgW="2755900" imgH="228600" progId="Equation.3">
                  <p:embed/>
                </p:oleObj>
              </mc:Choice>
              <mc:Fallback>
                <p:oleObj name="Equation" r:id="rId4" imgW="275590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61" y="4377555"/>
                        <a:ext cx="6460025" cy="619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4057618"/>
              </p:ext>
            </p:extLst>
          </p:nvPr>
        </p:nvGraphicFramePr>
        <p:xfrm>
          <a:off x="372548" y="5017670"/>
          <a:ext cx="4810840" cy="567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121" name="Equation" r:id="rId6" imgW="7315854" imgH="1024781" progId="Equation.2">
                  <p:embed/>
                </p:oleObj>
              </mc:Choice>
              <mc:Fallback>
                <p:oleObj name="Equation" r:id="rId6" imgW="7315854" imgH="1024781" progId="Equation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548" y="5017670"/>
                        <a:ext cx="4810840" cy="567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8523524"/>
              </p:ext>
            </p:extLst>
          </p:nvPr>
        </p:nvGraphicFramePr>
        <p:xfrm>
          <a:off x="239487" y="5688759"/>
          <a:ext cx="5418872" cy="498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7122" name="Equation" r:id="rId8" imgW="2006600" imgH="203200" progId="Equation.3">
                  <p:embed/>
                </p:oleObj>
              </mc:Choice>
              <mc:Fallback>
                <p:oleObj name="Equation" r:id="rId8" imgW="2006600" imgH="203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487" y="5688759"/>
                        <a:ext cx="5418872" cy="4983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27703" y="3861334"/>
            <a:ext cx="49589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err="1"/>
              <a:t>DeMoivre’s</a:t>
            </a:r>
            <a:r>
              <a:rPr lang="en-US" sz="2000" dirty="0"/>
              <a:t> Theorem</a:t>
            </a:r>
          </a:p>
        </p:txBody>
      </p:sp>
      <p:sp>
        <p:nvSpPr>
          <p:cNvPr id="9" name="Rectangle 8"/>
          <p:cNvSpPr/>
          <p:nvPr/>
        </p:nvSpPr>
        <p:spPr>
          <a:xfrm>
            <a:off x="206510" y="6295852"/>
            <a:ext cx="990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cs typeface="Times New Roman" charset="0"/>
              </a:rPr>
              <a:t>Raising a unit z to the n</a:t>
            </a:r>
            <a:r>
              <a:rPr lang="en-US" sz="2000" baseline="30000" dirty="0">
                <a:cs typeface="Times New Roman" charset="0"/>
              </a:rPr>
              <a:t>th</a:t>
            </a:r>
            <a:r>
              <a:rPr lang="en-US" sz="2000" dirty="0">
                <a:cs typeface="Times New Roman" charset="0"/>
              </a:rPr>
              <a:t> power is </a:t>
            </a:r>
            <a:r>
              <a:rPr lang="en-US" sz="2000" dirty="0" smtClean="0">
                <a:cs typeface="Times New Roman" charset="0"/>
              </a:rPr>
              <a:t>equivalent to multiplying </a:t>
            </a:r>
            <a:r>
              <a:rPr lang="en-US" sz="2000" dirty="0">
                <a:cs typeface="Times New Roman" charset="0"/>
              </a:rPr>
              <a:t>its angle by 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6983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bldLvl="2"/>
      <p:bldP spid="2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Laplace transform of </a:t>
            </a:r>
            <a:r>
              <a:rPr lang="en-US" sz="3600" b="1" dirty="0" smtClean="0">
                <a:solidFill>
                  <a:prstClr val="black"/>
                </a:solidFill>
              </a:rPr>
              <a:t>sine function</a:t>
            </a:r>
            <a:endParaRPr lang="en-US" sz="3600" b="1" dirty="0">
              <a:solidFill>
                <a:prstClr val="black"/>
              </a:solidFill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53246"/>
              </p:ext>
            </p:extLst>
          </p:nvPr>
        </p:nvGraphicFramePr>
        <p:xfrm>
          <a:off x="269225" y="973558"/>
          <a:ext cx="20288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28" name="Equation" r:id="rId3" imgW="800100" imgH="228600" progId="Equation.DSMT4">
                  <p:embed/>
                </p:oleObj>
              </mc:Choice>
              <mc:Fallback>
                <p:oleObj name="Equation" r:id="rId3" imgW="800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225" y="973558"/>
                        <a:ext cx="202882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117832"/>
              </p:ext>
            </p:extLst>
          </p:nvPr>
        </p:nvGraphicFramePr>
        <p:xfrm>
          <a:off x="74613" y="1452563"/>
          <a:ext cx="3640137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29" name="Equation" r:id="rId5" imgW="1435100" imgH="469900" progId="Equation.3">
                  <p:embed/>
                </p:oleObj>
              </mc:Choice>
              <mc:Fallback>
                <p:oleObj name="Equation" r:id="rId5" imgW="1435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3" y="1452563"/>
                        <a:ext cx="3640137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5665884"/>
              </p:ext>
            </p:extLst>
          </p:nvPr>
        </p:nvGraphicFramePr>
        <p:xfrm>
          <a:off x="6044150" y="1514478"/>
          <a:ext cx="2939811" cy="725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30" name="Equation" r:id="rId7" imgW="1130300" imgH="279400" progId="Equation.3">
                  <p:embed/>
                </p:oleObj>
              </mc:Choice>
              <mc:Fallback>
                <p:oleObj name="Equation" r:id="rId7" imgW="1130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4150" y="1514478"/>
                        <a:ext cx="2939811" cy="7256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962175" y="906216"/>
            <a:ext cx="30929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Using integration by parts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7010" y="2518586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We let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54123"/>
              </p:ext>
            </p:extLst>
          </p:nvPr>
        </p:nvGraphicFramePr>
        <p:xfrm>
          <a:off x="336914" y="2930264"/>
          <a:ext cx="36464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31" name="Equation" r:id="rId9" imgW="1485900" imgH="203200" progId="Equation.DSMT4">
                  <p:embed/>
                </p:oleObj>
              </mc:Choice>
              <mc:Fallback>
                <p:oleObj name="Equation" r:id="rId9" imgW="1485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914" y="2930264"/>
                        <a:ext cx="36464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065992"/>
              </p:ext>
            </p:extLst>
          </p:nvPr>
        </p:nvGraphicFramePr>
        <p:xfrm>
          <a:off x="264729" y="3542163"/>
          <a:ext cx="414813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32" name="Equation" r:id="rId11" imgW="1689100" imgH="203200" progId="Equation.DSMT4">
                  <p:embed/>
                </p:oleObj>
              </mc:Choice>
              <mc:Fallback>
                <p:oleObj name="Equation" r:id="rId11" imgW="1689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29" y="3542163"/>
                        <a:ext cx="4148137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649752"/>
              </p:ext>
            </p:extLst>
          </p:nvPr>
        </p:nvGraphicFramePr>
        <p:xfrm>
          <a:off x="357188" y="3940175"/>
          <a:ext cx="7637462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33" name="Equation" r:id="rId13" imgW="3048000" imgH="469900" progId="Equation.DSMT4">
                  <p:embed/>
                </p:oleObj>
              </mc:Choice>
              <mc:Fallback>
                <p:oleObj name="Equation" r:id="rId13" imgW="3048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3940175"/>
                        <a:ext cx="7637462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497139"/>
              </p:ext>
            </p:extLst>
          </p:nvPr>
        </p:nvGraphicFramePr>
        <p:xfrm>
          <a:off x="153752" y="4976133"/>
          <a:ext cx="5888038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34" name="Equation" r:id="rId15" imgW="2349500" imgH="469900" progId="Equation.DSMT4">
                  <p:embed/>
                </p:oleObj>
              </mc:Choice>
              <mc:Fallback>
                <p:oleObj name="Equation" r:id="rId15" imgW="23495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752" y="4976133"/>
                        <a:ext cx="5888038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152617"/>
              </p:ext>
            </p:extLst>
          </p:nvPr>
        </p:nvGraphicFramePr>
        <p:xfrm>
          <a:off x="6133502" y="4951478"/>
          <a:ext cx="3086100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3035" name="Equation" r:id="rId17" imgW="1231900" imgH="469900" progId="Equation.3">
                  <p:embed/>
                </p:oleObj>
              </mc:Choice>
              <mc:Fallback>
                <p:oleObj name="Equation" r:id="rId17" imgW="1231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3502" y="4951478"/>
                        <a:ext cx="3086100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308611" y="571691"/>
            <a:ext cx="1938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For sin function </a:t>
            </a: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96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3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Brief introduction to Fourier analysis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8147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1153" y="3183804"/>
            <a:ext cx="8953500" cy="3496731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/>
                <a:cs typeface="Arial"/>
              </a:rPr>
              <a:t>The sinusoid is a unique input </a:t>
            </a:r>
            <a:r>
              <a:rPr lang="en-US" sz="2400" dirty="0" smtClean="0">
                <a:latin typeface="Arial"/>
                <a:cs typeface="Arial"/>
              </a:rPr>
              <a:t>signal</a:t>
            </a:r>
          </a:p>
          <a:p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dirty="0" smtClean="0">
                <a:latin typeface="Arial"/>
                <a:cs typeface="Arial"/>
              </a:rPr>
              <a:t>esulting </a:t>
            </a:r>
            <a:r>
              <a:rPr lang="en-US" sz="2400" dirty="0">
                <a:latin typeface="Arial"/>
                <a:cs typeface="Arial"/>
              </a:rPr>
              <a:t>output signal </a:t>
            </a:r>
            <a:r>
              <a:rPr lang="en-US" sz="2400" dirty="0" smtClean="0">
                <a:latin typeface="Arial"/>
                <a:cs typeface="Arial"/>
              </a:rPr>
              <a:t>y(t) for </a:t>
            </a:r>
            <a:r>
              <a:rPr lang="en-US" sz="2400" dirty="0">
                <a:latin typeface="Arial"/>
                <a:cs typeface="Arial"/>
              </a:rPr>
              <a:t>a linear </a:t>
            </a:r>
            <a:r>
              <a:rPr lang="en-US" sz="2400" dirty="0" smtClean="0">
                <a:latin typeface="Arial"/>
                <a:cs typeface="Arial"/>
              </a:rPr>
              <a:t>time invariant system with sinusoidal input x(t) is sinusoidal </a:t>
            </a:r>
            <a:r>
              <a:rPr lang="en-US" sz="2400" dirty="0">
                <a:latin typeface="Arial"/>
                <a:cs typeface="Arial"/>
              </a:rPr>
              <a:t>in the steady state </a:t>
            </a:r>
            <a:endParaRPr lang="en-US" sz="2400" dirty="0" smtClean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Output differs </a:t>
            </a:r>
            <a:r>
              <a:rPr lang="en-US" sz="2400" dirty="0">
                <a:latin typeface="Arial"/>
                <a:cs typeface="Arial"/>
              </a:rPr>
              <a:t>from the input </a:t>
            </a:r>
            <a:r>
              <a:rPr lang="en-US" sz="2400" dirty="0" smtClean="0">
                <a:latin typeface="Arial"/>
                <a:cs typeface="Arial"/>
              </a:rPr>
              <a:t>waveform only </a:t>
            </a:r>
            <a:r>
              <a:rPr lang="en-US" sz="2400" dirty="0">
                <a:latin typeface="Arial"/>
                <a:cs typeface="Arial"/>
              </a:rPr>
              <a:t>in amplitude and phase </a:t>
            </a:r>
            <a:r>
              <a:rPr lang="en-US" sz="2400" dirty="0" smtClean="0">
                <a:latin typeface="Arial"/>
                <a:cs typeface="Arial"/>
              </a:rPr>
              <a:t>angle</a:t>
            </a:r>
            <a:endParaRPr lang="en-US" sz="2400" dirty="0">
              <a:latin typeface="Arial"/>
              <a:cs typeface="Arial"/>
            </a:endParaRPr>
          </a:p>
          <a:p>
            <a:r>
              <a:rPr lang="en-US" sz="2400" dirty="0">
                <a:latin typeface="Arial"/>
                <a:cs typeface="Arial"/>
              </a:rPr>
              <a:t>I</a:t>
            </a:r>
            <a:r>
              <a:rPr lang="en-US" sz="2400" dirty="0" smtClean="0">
                <a:latin typeface="Arial"/>
                <a:cs typeface="Arial"/>
              </a:rPr>
              <a:t>ssue </a:t>
            </a:r>
            <a:r>
              <a:rPr lang="en-US" sz="2400" dirty="0">
                <a:latin typeface="Arial"/>
                <a:cs typeface="Arial"/>
              </a:rPr>
              <a:t>in frequency response methods </a:t>
            </a:r>
            <a:r>
              <a:rPr lang="en-US" sz="2400" dirty="0" smtClean="0">
                <a:latin typeface="Arial"/>
                <a:cs typeface="Arial"/>
              </a:rPr>
              <a:t>is  how </a:t>
            </a:r>
            <a:r>
              <a:rPr lang="en-US" sz="2400" dirty="0">
                <a:latin typeface="Arial"/>
                <a:cs typeface="Arial"/>
              </a:rPr>
              <a:t>to describe the amplitude and phase angle of </a:t>
            </a:r>
            <a:r>
              <a:rPr lang="en-US" sz="2400" dirty="0" smtClean="0">
                <a:latin typeface="Arial"/>
                <a:cs typeface="Arial"/>
              </a:rPr>
              <a:t>the system</a:t>
            </a:r>
          </a:p>
          <a:p>
            <a:pPr marL="0" indent="0">
              <a:buNone/>
            </a:pPr>
            <a:endParaRPr lang="en-US" altLang="zh-TW" sz="2400" dirty="0">
              <a:latin typeface="Arial"/>
              <a:ea typeface="新細明體" pitchFamily="18" charset="-120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86" y="1258719"/>
            <a:ext cx="5689600" cy="1612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Frequency response methods</a:t>
            </a:r>
          </a:p>
        </p:txBody>
      </p:sp>
    </p:spTree>
    <p:extLst>
      <p:ext uri="{BB962C8B-B14F-4D97-AF65-F5344CB8AC3E}">
        <p14:creationId xmlns:p14="http://schemas.microsoft.com/office/powerpoint/2010/main" val="106642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774252"/>
            <a:ext cx="9906000" cy="197204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r>
              <a:rPr lang="en-US" altLang="zh-TW" sz="2000" dirty="0">
                <a:latin typeface="Arial"/>
                <a:ea typeface="新細明體" pitchFamily="18" charset="-120"/>
                <a:cs typeface="Arial"/>
              </a:rPr>
              <a:t>Any function that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新細明體" pitchFamily="18" charset="-120"/>
                <a:cs typeface="Arial"/>
              </a:rPr>
              <a:t>periodically</a:t>
            </a:r>
            <a:r>
              <a:rPr lang="en-US" altLang="zh-TW" sz="2000" dirty="0">
                <a:latin typeface="Arial"/>
                <a:ea typeface="新細明體" pitchFamily="18" charset="-120"/>
                <a:cs typeface="Arial"/>
              </a:rPr>
              <a:t> repeats itself can be expressed as the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新細明體" pitchFamily="18" charset="-120"/>
                <a:cs typeface="Arial"/>
              </a:rPr>
              <a:t>sum</a:t>
            </a:r>
            <a:r>
              <a:rPr lang="en-US" altLang="zh-TW" sz="2000" dirty="0">
                <a:latin typeface="Arial"/>
                <a:ea typeface="新細明體" pitchFamily="18" charset="-120"/>
                <a:cs typeface="Arial"/>
              </a:rPr>
              <a:t> of </a:t>
            </a:r>
            <a:r>
              <a:rPr lang="en-US" altLang="zh-TW" sz="2000" dirty="0" err="1">
                <a:latin typeface="Arial"/>
                <a:ea typeface="新細明體" pitchFamily="18" charset="-120"/>
                <a:cs typeface="Arial"/>
              </a:rPr>
              <a:t>sines</a:t>
            </a:r>
            <a:r>
              <a:rPr lang="en-US" altLang="zh-TW" sz="2000" dirty="0">
                <a:latin typeface="Arial"/>
                <a:ea typeface="新細明體" pitchFamily="18" charset="-120"/>
                <a:cs typeface="Arial"/>
              </a:rPr>
              <a:t> and/or cosines of different frequencies, each multiplied by a different coefficient (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新細明體" pitchFamily="18" charset="-120"/>
                <a:cs typeface="Arial"/>
              </a:rPr>
              <a:t>Fourier series</a:t>
            </a:r>
            <a:r>
              <a:rPr lang="en-US" altLang="zh-TW" sz="2000" dirty="0">
                <a:latin typeface="Arial"/>
                <a:ea typeface="新細明體" pitchFamily="18" charset="-120"/>
                <a:cs typeface="Arial"/>
              </a:rPr>
              <a:t>)</a:t>
            </a:r>
            <a:r>
              <a:rPr lang="en-US" altLang="zh-TW" sz="2000" dirty="0" smtClean="0">
                <a:latin typeface="Arial"/>
                <a:ea typeface="新細明體" pitchFamily="18" charset="-120"/>
                <a:cs typeface="Arial"/>
              </a:rPr>
              <a:t>.</a:t>
            </a:r>
            <a:endParaRPr lang="en-US" altLang="zh-TW" sz="2000" dirty="0">
              <a:latin typeface="Arial"/>
              <a:ea typeface="新細明體" pitchFamily="18" charset="-120"/>
              <a:cs typeface="Arial"/>
            </a:endParaRPr>
          </a:p>
          <a:p>
            <a:r>
              <a:rPr lang="en-US" altLang="zh-TW" sz="2000" dirty="0">
                <a:latin typeface="Arial"/>
                <a:ea typeface="新細明體" pitchFamily="18" charset="-120"/>
                <a:cs typeface="Arial"/>
              </a:rPr>
              <a:t>Even functions that are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新細明體" pitchFamily="18" charset="-120"/>
                <a:cs typeface="Arial"/>
              </a:rPr>
              <a:t>not periodic</a:t>
            </a:r>
            <a:r>
              <a:rPr lang="en-US" altLang="zh-TW" sz="2000" dirty="0">
                <a:latin typeface="Arial"/>
                <a:ea typeface="新細明體" pitchFamily="18" charset="-120"/>
                <a:cs typeface="Arial"/>
              </a:rPr>
              <a:t> (but whose area under the curve is finite) can be expressed as the 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新細明體" pitchFamily="18" charset="-120"/>
                <a:cs typeface="Arial"/>
              </a:rPr>
              <a:t>integral</a:t>
            </a:r>
            <a:r>
              <a:rPr lang="en-US" altLang="zh-TW" sz="2000" dirty="0">
                <a:latin typeface="Arial"/>
                <a:ea typeface="新細明體" pitchFamily="18" charset="-120"/>
                <a:cs typeface="Arial"/>
              </a:rPr>
              <a:t> of </a:t>
            </a:r>
            <a:r>
              <a:rPr lang="en-US" altLang="zh-TW" sz="2000" dirty="0" err="1">
                <a:latin typeface="Arial"/>
                <a:ea typeface="新細明體" pitchFamily="18" charset="-120"/>
                <a:cs typeface="Arial"/>
              </a:rPr>
              <a:t>sines</a:t>
            </a:r>
            <a:r>
              <a:rPr lang="en-US" altLang="zh-TW" sz="2000" dirty="0">
                <a:latin typeface="Arial"/>
                <a:ea typeface="新細明體" pitchFamily="18" charset="-120"/>
                <a:cs typeface="Arial"/>
              </a:rPr>
              <a:t> and/or cosines multiplied by a weighting function (</a:t>
            </a:r>
            <a:r>
              <a:rPr lang="en-US" altLang="zh-TW" sz="2000" dirty="0">
                <a:solidFill>
                  <a:srgbClr val="FF0000"/>
                </a:solidFill>
                <a:latin typeface="Arial"/>
                <a:ea typeface="新細明體" pitchFamily="18" charset="-120"/>
                <a:cs typeface="Arial"/>
              </a:rPr>
              <a:t>Fourier transform</a:t>
            </a:r>
            <a:r>
              <a:rPr lang="en-US" altLang="zh-TW" sz="2000" dirty="0">
                <a:latin typeface="Arial"/>
                <a:ea typeface="新細明體" pitchFamily="18" charset="-120"/>
                <a:cs typeface="Arial"/>
              </a:rPr>
              <a:t>).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Background to Fourier analysis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5" y="3840332"/>
            <a:ext cx="9906000" cy="567404"/>
          </a:xfrm>
          <a:prstGeom prst="rect">
            <a:avLst/>
          </a:prstGeom>
          <a:noFill/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71379" y="2704182"/>
            <a:ext cx="691727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000" dirty="0" smtClean="0">
                <a:latin typeface="Arial"/>
                <a:cs typeface="Arial"/>
              </a:rPr>
              <a:t>There are different ways to represent a function of signal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>
                <a:latin typeface="Arial"/>
                <a:cs typeface="Arial"/>
              </a:rPr>
              <a:t>We can expand out functions</a:t>
            </a:r>
          </a:p>
          <a:p>
            <a:pPr marL="342900" indent="-342900" algn="l">
              <a:buFont typeface="Arial"/>
              <a:buChar char="•"/>
            </a:pPr>
            <a:r>
              <a:rPr lang="en-US" altLang="zh-CN" sz="2000" dirty="0" smtClean="0">
                <a:latin typeface="Arial"/>
                <a:cs typeface="Arial"/>
              </a:rPr>
              <a:t>For example the Taylor Series</a:t>
            </a:r>
            <a:endParaRPr lang="en-US" altLang="zh-CN" sz="2000" dirty="0">
              <a:latin typeface="Arial"/>
              <a:cs typeface="Arial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204402" y="461146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57668" y="5221066"/>
            <a:ext cx="10728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constant</a:t>
            </a:r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H="1">
            <a:off x="2326236" y="4611465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651556" y="5714781"/>
            <a:ext cx="125305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/>
              <a:t>first-order</a:t>
            </a:r>
          </a:p>
          <a:p>
            <a:pPr algn="ctr"/>
            <a:r>
              <a:rPr lang="en-US" altLang="zh-CN"/>
              <a:t>term</a:t>
            </a:r>
          </a:p>
        </p:txBody>
      </p:sp>
      <p:sp>
        <p:nvSpPr>
          <p:cNvPr id="11" name="Line 11"/>
          <p:cNvSpPr>
            <a:spLocks noChangeShapeType="1"/>
          </p:cNvSpPr>
          <p:nvPr/>
        </p:nvSpPr>
        <p:spPr bwMode="auto">
          <a:xfrm flipH="1">
            <a:off x="3579304" y="4535265"/>
            <a:ext cx="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982791" y="6211669"/>
            <a:ext cx="15440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/>
              <a:t>second-order</a:t>
            </a:r>
          </a:p>
          <a:p>
            <a:pPr algn="ctr"/>
            <a:r>
              <a:rPr lang="en-US" altLang="zh-CN"/>
              <a:t>term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767523" y="6210633"/>
            <a:ext cx="3541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9112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4" grpId="0" build="p"/>
      <p:bldP spid="6" grpId="0" build="p" bldLvl="2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824" y="1168404"/>
            <a:ext cx="7049511" cy="1423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7778" y="2506136"/>
            <a:ext cx="6593508" cy="2967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Rectangle 9"/>
          <p:cNvSpPr>
            <a:spLocks noChangeArrowheads="1"/>
          </p:cNvSpPr>
          <p:nvPr/>
        </p:nvSpPr>
        <p:spPr bwMode="auto">
          <a:xfrm>
            <a:off x="0" y="5699821"/>
            <a:ext cx="9906000" cy="8309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altLang="zh-CN" sz="2400" dirty="0">
                <a:latin typeface="Arial"/>
                <a:cs typeface="Arial"/>
              </a:rPr>
              <a:t>Fourier series make use of the </a:t>
            </a:r>
            <a:r>
              <a:rPr lang="en-US" altLang="zh-CN" sz="2400" dirty="0">
                <a:latin typeface="Arial"/>
                <a:cs typeface="Arial"/>
                <a:hlinkClick r:id="rId5"/>
              </a:rPr>
              <a:t>orthogonality</a:t>
            </a:r>
            <a:r>
              <a:rPr lang="en-US" altLang="zh-CN" sz="2400" dirty="0">
                <a:latin typeface="Arial"/>
                <a:cs typeface="Arial"/>
              </a:rPr>
              <a:t> relationships of </a:t>
            </a:r>
          </a:p>
          <a:p>
            <a:pPr algn="l"/>
            <a:r>
              <a:rPr lang="en-US" altLang="zh-CN" sz="2400" dirty="0" smtClean="0">
                <a:latin typeface="Arial"/>
                <a:cs typeface="Arial"/>
              </a:rPr>
              <a:t>    the </a:t>
            </a:r>
            <a:r>
              <a:rPr lang="en-US" altLang="zh-CN" sz="2400" dirty="0">
                <a:latin typeface="Arial"/>
                <a:cs typeface="Arial"/>
                <a:hlinkClick r:id="rId6"/>
              </a:rPr>
              <a:t>sine</a:t>
            </a:r>
            <a:r>
              <a:rPr lang="en-US" altLang="zh-CN" sz="2400" dirty="0">
                <a:latin typeface="Arial"/>
                <a:cs typeface="Arial"/>
              </a:rPr>
              <a:t> and </a:t>
            </a:r>
            <a:r>
              <a:rPr lang="en-US" altLang="zh-CN" sz="2400" dirty="0">
                <a:latin typeface="Arial"/>
                <a:cs typeface="Arial"/>
                <a:hlinkClick r:id="rId7"/>
              </a:rPr>
              <a:t>cosine</a:t>
            </a:r>
            <a:r>
              <a:rPr lang="en-US" altLang="zh-CN" sz="2400" dirty="0">
                <a:latin typeface="Arial"/>
                <a:cs typeface="Arial"/>
              </a:rPr>
              <a:t> functions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Fourier series expansion</a:t>
            </a:r>
          </a:p>
        </p:txBody>
      </p:sp>
    </p:spTree>
    <p:extLst>
      <p:ext uri="{BB962C8B-B14F-4D97-AF65-F5344CB8AC3E}">
        <p14:creationId xmlns:p14="http://schemas.microsoft.com/office/powerpoint/2010/main" val="1676534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8000" y="1216316"/>
            <a:ext cx="5965068" cy="550621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Illustration of square wave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56786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CN" sz="2400" dirty="0" smtClean="0">
                <a:latin typeface="Arial"/>
                <a:cs typeface="Arial"/>
              </a:rPr>
              <a:t>The Fourier transform is a generalization of the </a:t>
            </a:r>
            <a:r>
              <a:rPr lang="en-US" altLang="zh-CN" sz="2400" dirty="0" smtClean="0">
                <a:latin typeface="Arial"/>
                <a:cs typeface="Arial"/>
                <a:hlinkClick r:id="rId3"/>
              </a:rPr>
              <a:t>complex</a:t>
            </a:r>
            <a:r>
              <a:rPr lang="en-US" altLang="zh-CN" sz="2400" dirty="0" smtClean="0">
                <a:latin typeface="Arial"/>
                <a:cs typeface="Arial"/>
              </a:rPr>
              <a:t> </a:t>
            </a:r>
            <a:r>
              <a:rPr lang="en-US" altLang="zh-CN" sz="2400" dirty="0" smtClean="0">
                <a:latin typeface="Arial"/>
                <a:cs typeface="Arial"/>
                <a:hlinkClick r:id="rId4"/>
              </a:rPr>
              <a:t>Fourier series</a:t>
            </a:r>
            <a:r>
              <a:rPr lang="en-US" altLang="zh-CN" sz="2400" dirty="0" smtClean="0">
                <a:latin typeface="Arial"/>
                <a:cs typeface="Arial"/>
              </a:rPr>
              <a:t> in the limit </a:t>
            </a:r>
          </a:p>
          <a:p>
            <a:pPr eaLnBrk="1" hangingPunct="1">
              <a:defRPr/>
            </a:pPr>
            <a:r>
              <a:rPr lang="en-US" altLang="zh-CN" sz="2400" dirty="0" smtClean="0">
                <a:latin typeface="Arial"/>
                <a:cs typeface="Arial"/>
              </a:rPr>
              <a:t>Fourier analysis = frequency domain analysis </a:t>
            </a:r>
          </a:p>
          <a:p>
            <a:pPr lvl="1" eaLnBrk="1" hangingPunct="1">
              <a:defRPr/>
            </a:pPr>
            <a:r>
              <a:rPr lang="en-US" altLang="zh-CN" sz="2400" dirty="0" smtClean="0">
                <a:latin typeface="Arial"/>
                <a:cs typeface="Arial"/>
              </a:rPr>
              <a:t>Low frequency: sin(</a:t>
            </a:r>
            <a:r>
              <a:rPr lang="en-US" altLang="zh-CN" sz="2400" dirty="0" err="1" smtClean="0">
                <a:latin typeface="Arial"/>
                <a:cs typeface="Arial"/>
              </a:rPr>
              <a:t>nx</a:t>
            </a:r>
            <a:r>
              <a:rPr lang="en-US" altLang="zh-CN" sz="2400" dirty="0" smtClean="0">
                <a:latin typeface="Arial"/>
                <a:cs typeface="Arial"/>
              </a:rPr>
              <a:t>),</a:t>
            </a:r>
            <a:r>
              <a:rPr lang="en-US" altLang="zh-CN" sz="2400" dirty="0" err="1" smtClean="0">
                <a:latin typeface="Arial"/>
                <a:cs typeface="Arial"/>
              </a:rPr>
              <a:t>cos</a:t>
            </a:r>
            <a:r>
              <a:rPr lang="en-US" altLang="zh-CN" sz="2400" dirty="0" smtClean="0">
                <a:latin typeface="Arial"/>
                <a:cs typeface="Arial"/>
              </a:rPr>
              <a:t>(</a:t>
            </a:r>
            <a:r>
              <a:rPr lang="en-US" altLang="zh-CN" sz="2400" dirty="0" err="1" smtClean="0">
                <a:latin typeface="Arial"/>
                <a:cs typeface="Arial"/>
              </a:rPr>
              <a:t>nx</a:t>
            </a:r>
            <a:r>
              <a:rPr lang="en-US" altLang="zh-CN" sz="2400" dirty="0" smtClean="0">
                <a:latin typeface="Arial"/>
                <a:cs typeface="Arial"/>
              </a:rPr>
              <a:t>) with a small n</a:t>
            </a:r>
          </a:p>
          <a:p>
            <a:pPr lvl="1" eaLnBrk="1" hangingPunct="1">
              <a:defRPr/>
            </a:pPr>
            <a:r>
              <a:rPr lang="en-US" altLang="zh-CN" sz="2400" dirty="0" smtClean="0">
                <a:latin typeface="Arial"/>
                <a:cs typeface="Arial"/>
              </a:rPr>
              <a:t>High frequency: sin(</a:t>
            </a:r>
            <a:r>
              <a:rPr lang="en-US" altLang="zh-CN" sz="2400" dirty="0" err="1" smtClean="0">
                <a:latin typeface="Arial"/>
                <a:cs typeface="Arial"/>
              </a:rPr>
              <a:t>nx</a:t>
            </a:r>
            <a:r>
              <a:rPr lang="en-US" altLang="zh-CN" sz="2400" dirty="0" smtClean="0">
                <a:latin typeface="Arial"/>
                <a:cs typeface="Arial"/>
              </a:rPr>
              <a:t>),</a:t>
            </a:r>
            <a:r>
              <a:rPr lang="en-US" altLang="zh-CN" sz="2400" dirty="0" err="1" smtClean="0">
                <a:latin typeface="Arial"/>
                <a:cs typeface="Arial"/>
              </a:rPr>
              <a:t>cos</a:t>
            </a:r>
            <a:r>
              <a:rPr lang="en-US" altLang="zh-CN" sz="2400" dirty="0" smtClean="0">
                <a:latin typeface="Arial"/>
                <a:cs typeface="Arial"/>
              </a:rPr>
              <a:t>(</a:t>
            </a:r>
            <a:r>
              <a:rPr lang="en-US" altLang="zh-CN" sz="2400" dirty="0" err="1" smtClean="0">
                <a:latin typeface="Arial"/>
                <a:cs typeface="Arial"/>
              </a:rPr>
              <a:t>nx</a:t>
            </a:r>
            <a:r>
              <a:rPr lang="en-US" altLang="zh-CN" sz="2400" dirty="0" smtClean="0">
                <a:latin typeface="Arial"/>
                <a:cs typeface="Arial"/>
              </a:rPr>
              <a:t>) with a large n</a:t>
            </a:r>
          </a:p>
          <a:p>
            <a:pPr eaLnBrk="1" hangingPunct="1">
              <a:defRPr/>
            </a:pPr>
            <a:r>
              <a:rPr lang="en-US" altLang="zh-CN" sz="2400" dirty="0" smtClean="0">
                <a:latin typeface="Arial"/>
                <a:cs typeface="Arial"/>
              </a:rPr>
              <a:t>Note that sine and cosine waves are infinitely long – this is a shortcoming of Fourier analysis, which explains why a more advanced tool, wavelet analysis, is more appropriate for certain signals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14514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7" name="Rectangle 4"/>
          <p:cNvSpPr>
            <a:spLocks noChangeArrowheads="1"/>
          </p:cNvSpPr>
          <p:nvPr/>
        </p:nvSpPr>
        <p:spPr bwMode="auto">
          <a:xfrm>
            <a:off x="4860668" y="-184666"/>
            <a:ext cx="1846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2778" name="Rectangle 5"/>
          <p:cNvSpPr>
            <a:spLocks noChangeArrowheads="1"/>
          </p:cNvSpPr>
          <p:nvPr/>
        </p:nvSpPr>
        <p:spPr bwMode="auto">
          <a:xfrm>
            <a:off x="4860668" y="3098160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 sz="2400">
              <a:latin typeface="Arial"/>
              <a:cs typeface="Arial"/>
            </a:endParaRPr>
          </a:p>
        </p:txBody>
      </p:sp>
      <p:graphicFrame>
        <p:nvGraphicFramePr>
          <p:cNvPr id="32770" name="Object 2"/>
          <p:cNvGraphicFramePr>
            <a:graphicFrameLocks noChangeAspect="1"/>
          </p:cNvGraphicFramePr>
          <p:nvPr>
            <p:extLst/>
          </p:nvPr>
        </p:nvGraphicFramePr>
        <p:xfrm>
          <a:off x="2201336" y="1598615"/>
          <a:ext cx="573894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25" name="Equation" r:id="rId4" imgW="2438400" imgH="444500" progId="Equation.3">
                  <p:embed/>
                </p:oleObj>
              </mc:Choice>
              <mc:Fallback>
                <p:oleObj name="Equation" r:id="rId4" imgW="2438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1336" y="1598615"/>
                        <a:ext cx="5738945" cy="962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>
            <p:extLst/>
          </p:nvPr>
        </p:nvGraphicFramePr>
        <p:xfrm>
          <a:off x="3456519" y="3130026"/>
          <a:ext cx="266051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26" name="Equation" r:id="rId6" imgW="1130300" imgH="165100" progId="Equation.3">
                  <p:embed/>
                </p:oleObj>
              </mc:Choice>
              <mc:Fallback>
                <p:oleObj name="Equation" r:id="rId6" imgW="11303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6519" y="3130026"/>
                        <a:ext cx="2660518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4"/>
          <p:cNvGraphicFramePr>
            <a:graphicFrameLocks noChangeAspect="1"/>
          </p:cNvGraphicFramePr>
          <p:nvPr>
            <p:extLst/>
          </p:nvPr>
        </p:nvGraphicFramePr>
        <p:xfrm>
          <a:off x="3452285" y="3856572"/>
          <a:ext cx="2390510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27" name="Equation" r:id="rId8" imgW="1016000" imgH="444500" progId="Equation.3">
                  <p:embed/>
                </p:oleObj>
              </mc:Choice>
              <mc:Fallback>
                <p:oleObj name="Equation" r:id="rId8" imgW="1016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2285" y="3856572"/>
                        <a:ext cx="2390510" cy="963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3" name="Object 5"/>
          <p:cNvGraphicFramePr>
            <a:graphicFrameLocks noChangeAspect="1"/>
          </p:cNvGraphicFramePr>
          <p:nvPr>
            <p:extLst/>
          </p:nvPr>
        </p:nvGraphicFramePr>
        <p:xfrm>
          <a:off x="3540787" y="5729817"/>
          <a:ext cx="2956321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28" name="Equation" r:id="rId10" imgW="1257300" imgH="419100" progId="Equation.3">
                  <p:embed/>
                </p:oleObj>
              </mc:Choice>
              <mc:Fallback>
                <p:oleObj name="Equation" r:id="rId10" imgW="1257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787" y="5729817"/>
                        <a:ext cx="2956321" cy="908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715436" y="1133126"/>
            <a:ext cx="8902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lnSpc>
                <a:spcPct val="130000"/>
              </a:lnSpc>
              <a:buFontTx/>
              <a:buNone/>
            </a:pPr>
            <a:r>
              <a:rPr lang="en-US" altLang="zh-CN" sz="2400" dirty="0">
                <a:latin typeface="Arial"/>
                <a:ea typeface="宋体" pitchFamily="2" charset="-122"/>
                <a:cs typeface="Arial"/>
              </a:rPr>
              <a:t>Consider the Fourier series of the </a:t>
            </a:r>
            <a:r>
              <a:rPr lang="en-US" altLang="zh-CN" sz="2400" i="1" dirty="0">
                <a:latin typeface="Arial"/>
                <a:ea typeface="宋体" pitchFamily="2" charset="-122"/>
                <a:cs typeface="Arial"/>
              </a:rPr>
              <a:t>2T</a:t>
            </a:r>
            <a:r>
              <a:rPr lang="en-US" altLang="zh-CN" sz="2400" dirty="0">
                <a:latin typeface="Arial"/>
                <a:ea typeface="宋体" pitchFamily="2" charset="-122"/>
                <a:cs typeface="Arial"/>
              </a:rPr>
              <a:t> periodic function:</a:t>
            </a:r>
          </a:p>
        </p:txBody>
      </p:sp>
      <p:sp>
        <p:nvSpPr>
          <p:cNvPr id="3" name="Rectangle 2"/>
          <p:cNvSpPr/>
          <p:nvPr/>
        </p:nvSpPr>
        <p:spPr>
          <a:xfrm>
            <a:off x="695724" y="2515443"/>
            <a:ext cx="34006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 eaLnBrk="1" hangingPunct="1">
              <a:lnSpc>
                <a:spcPct val="130000"/>
              </a:lnSpc>
              <a:buFontTx/>
              <a:buNone/>
            </a:pPr>
            <a:r>
              <a:rPr lang="en-US" altLang="zh-CN" sz="2400" dirty="0" smtClean="0">
                <a:latin typeface="Arial"/>
                <a:ea typeface="宋体" pitchFamily="2" charset="-122"/>
                <a:cs typeface="Arial"/>
              </a:rPr>
              <a:t>Using the </a:t>
            </a:r>
            <a:r>
              <a:rPr lang="en-US" altLang="zh-CN" sz="2400" dirty="0">
                <a:latin typeface="Arial"/>
                <a:ea typeface="宋体" pitchFamily="2" charset="-122"/>
                <a:cs typeface="Arial"/>
              </a:rPr>
              <a:t>Euler formula </a:t>
            </a:r>
          </a:p>
        </p:txBody>
      </p:sp>
      <p:sp>
        <p:nvSpPr>
          <p:cNvPr id="4" name="Rectangle 3"/>
          <p:cNvSpPr/>
          <p:nvPr/>
        </p:nvSpPr>
        <p:spPr>
          <a:xfrm>
            <a:off x="705974" y="3548375"/>
            <a:ext cx="30415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 eaLnBrk="1" hangingPunct="1">
              <a:lnSpc>
                <a:spcPct val="130000"/>
              </a:lnSpc>
              <a:buFontTx/>
              <a:buNone/>
            </a:pPr>
            <a:r>
              <a:rPr lang="en-US" altLang="zh-CN" sz="2400" dirty="0">
                <a:latin typeface="Arial"/>
                <a:ea typeface="宋体" pitchFamily="2" charset="-122"/>
                <a:cs typeface="Arial"/>
              </a:rPr>
              <a:t>It can be rewritten as</a:t>
            </a:r>
          </a:p>
        </p:txBody>
      </p:sp>
      <p:sp>
        <p:nvSpPr>
          <p:cNvPr id="5" name="Rectangle 4"/>
          <p:cNvSpPr/>
          <p:nvPr/>
        </p:nvSpPr>
        <p:spPr>
          <a:xfrm>
            <a:off x="749300" y="4919702"/>
            <a:ext cx="80560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lnSpc>
                <a:spcPct val="130000"/>
              </a:lnSpc>
              <a:buFontTx/>
              <a:buNone/>
            </a:pPr>
            <a:r>
              <a:rPr lang="en-US" altLang="zh-CN" sz="2400" dirty="0">
                <a:latin typeface="Arial"/>
                <a:ea typeface="宋体" pitchFamily="2" charset="-122"/>
                <a:cs typeface="Arial"/>
              </a:rPr>
              <a:t>With the decomposition coefficients calculated as: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Fourier Series in exponential form</a:t>
            </a:r>
          </a:p>
        </p:txBody>
      </p:sp>
    </p:spTree>
    <p:extLst>
      <p:ext uri="{BB962C8B-B14F-4D97-AF65-F5344CB8AC3E}">
        <p14:creationId xmlns:p14="http://schemas.microsoft.com/office/powerpoint/2010/main" val="354462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6852" name="Object 4"/>
          <p:cNvGraphicFramePr>
            <a:graphicFrameLocks noChangeAspect="1"/>
          </p:cNvGraphicFramePr>
          <p:nvPr>
            <p:extLst/>
          </p:nvPr>
        </p:nvGraphicFramePr>
        <p:xfrm>
          <a:off x="2639883" y="1616075"/>
          <a:ext cx="3639079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732" name="Equation" r:id="rId4" imgW="1803240" imgH="660240" progId="">
                  <p:embed/>
                </p:oleObj>
              </mc:Choice>
              <mc:Fallback>
                <p:oleObj name="Equation" r:id="rId4" imgW="1803240" imgH="6602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883" y="1616075"/>
                        <a:ext cx="3639079" cy="1231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3" name="Object 5"/>
          <p:cNvGraphicFramePr>
            <a:graphicFrameLocks noChangeAspect="1"/>
          </p:cNvGraphicFramePr>
          <p:nvPr>
            <p:extLst/>
          </p:nvPr>
        </p:nvGraphicFramePr>
        <p:xfrm>
          <a:off x="2639881" y="3321585"/>
          <a:ext cx="181954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733" name="Equation" r:id="rId6" imgW="901440" imgH="304560" progId="">
                  <p:embed/>
                </p:oleObj>
              </mc:Choice>
              <mc:Fallback>
                <p:oleObj name="Equation" r:id="rId6" imgW="901440" imgH="3045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881" y="3321585"/>
                        <a:ext cx="1819540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54" name="Object 6"/>
          <p:cNvGraphicFramePr>
            <a:graphicFrameLocks noChangeAspect="1"/>
          </p:cNvGraphicFramePr>
          <p:nvPr>
            <p:extLst/>
          </p:nvPr>
        </p:nvGraphicFramePr>
        <p:xfrm>
          <a:off x="2639881" y="4025371"/>
          <a:ext cx="2254646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734" name="Equation" r:id="rId8" imgW="1117440" imgH="419040" progId="Equation.3">
                  <p:embed/>
                </p:oleObj>
              </mc:Choice>
              <mc:Fallback>
                <p:oleObj name="Equation" r:id="rId8" imgW="111744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881" y="4025371"/>
                        <a:ext cx="2254646" cy="781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55" name="Text Box 7"/>
          <p:cNvSpPr txBox="1">
            <a:spLocks noChangeArrowheads="1"/>
          </p:cNvSpPr>
          <p:nvPr/>
        </p:nvSpPr>
        <p:spPr bwMode="auto">
          <a:xfrm>
            <a:off x="6944907" y="1730375"/>
            <a:ext cx="117384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i="1" dirty="0">
                <a:latin typeface="Arial"/>
                <a:cs typeface="Arial"/>
              </a:rPr>
              <a:t>analysis</a:t>
            </a:r>
            <a:endParaRPr lang="en-US" altLang="zh-CN" sz="2000" i="1" dirty="0">
              <a:latin typeface="Arial"/>
              <a:ea typeface="宋体" charset="-122"/>
              <a:cs typeface="Arial"/>
            </a:endParaRPr>
          </a:p>
        </p:txBody>
      </p:sp>
      <p:sp>
        <p:nvSpPr>
          <p:cNvPr id="206856" name="Text Box 8"/>
          <p:cNvSpPr txBox="1">
            <a:spLocks noChangeArrowheads="1"/>
          </p:cNvSpPr>
          <p:nvPr/>
        </p:nvSpPr>
        <p:spPr bwMode="auto">
          <a:xfrm>
            <a:off x="6956201" y="2425700"/>
            <a:ext cx="13163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000" i="1" dirty="0">
                <a:latin typeface="Arial"/>
                <a:cs typeface="Arial"/>
              </a:rPr>
              <a:t>synthesis</a:t>
            </a:r>
            <a:endParaRPr lang="en-US" altLang="zh-CN" sz="2000" i="1" dirty="0">
              <a:latin typeface="Arial"/>
              <a:ea typeface="宋体" charset="-122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5168" y="991510"/>
            <a:ext cx="9410699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GB" sz="2000" dirty="0">
                <a:latin typeface="Arial"/>
                <a:cs typeface="Arial"/>
              </a:rPr>
              <a:t>A continuous time (CT) signal </a:t>
            </a:r>
            <a:r>
              <a:rPr lang="en-GB" sz="2000" i="1" dirty="0">
                <a:latin typeface="Arial"/>
                <a:cs typeface="Arial"/>
              </a:rPr>
              <a:t>x</a:t>
            </a:r>
            <a:r>
              <a:rPr lang="en-GB" sz="2000" dirty="0">
                <a:latin typeface="Arial"/>
                <a:cs typeface="Arial"/>
              </a:rPr>
              <a:t>(</a:t>
            </a:r>
            <a:r>
              <a:rPr lang="en-GB" sz="2000" i="1" dirty="0">
                <a:latin typeface="Arial"/>
                <a:cs typeface="Arial"/>
              </a:rPr>
              <a:t>t</a:t>
            </a:r>
            <a:r>
              <a:rPr lang="en-GB" sz="2000" dirty="0">
                <a:latin typeface="Arial"/>
                <a:cs typeface="Arial"/>
              </a:rPr>
              <a:t>) and its frequency domain, Fourier transform signal, </a:t>
            </a:r>
            <a:r>
              <a:rPr lang="en-GB" sz="2000" i="1" dirty="0">
                <a:latin typeface="Arial"/>
                <a:cs typeface="Arial"/>
              </a:rPr>
              <a:t>X</a:t>
            </a:r>
            <a:r>
              <a:rPr lang="en-GB" sz="2000" dirty="0">
                <a:latin typeface="Arial"/>
                <a:cs typeface="Arial"/>
              </a:rPr>
              <a:t>(</a:t>
            </a:r>
            <a:r>
              <a:rPr lang="en-GB" sz="2000" i="1" dirty="0" err="1">
                <a:latin typeface="Arial"/>
                <a:cs typeface="Arial"/>
              </a:rPr>
              <a:t>jw</a:t>
            </a:r>
            <a:r>
              <a:rPr lang="en-GB" sz="2000" dirty="0">
                <a:latin typeface="Arial"/>
                <a:cs typeface="Arial"/>
              </a:rPr>
              <a:t>), are related by</a:t>
            </a:r>
          </a:p>
        </p:txBody>
      </p:sp>
      <p:sp>
        <p:nvSpPr>
          <p:cNvPr id="3" name="Rectangle 2"/>
          <p:cNvSpPr/>
          <p:nvPr/>
        </p:nvSpPr>
        <p:spPr>
          <a:xfrm>
            <a:off x="397610" y="2968013"/>
            <a:ext cx="2337449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latin typeface="Arial"/>
                <a:cs typeface="Arial"/>
              </a:rPr>
              <a:t>This is denoted by:</a:t>
            </a:r>
          </a:p>
        </p:txBody>
      </p:sp>
      <p:sp>
        <p:nvSpPr>
          <p:cNvPr id="4" name="Rectangle 3"/>
          <p:cNvSpPr/>
          <p:nvPr/>
        </p:nvSpPr>
        <p:spPr>
          <a:xfrm>
            <a:off x="573262" y="3848547"/>
            <a:ext cx="1681345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GB" sz="2000" dirty="0">
                <a:latin typeface="Arial"/>
                <a:cs typeface="Arial"/>
              </a:rPr>
              <a:t>For example:</a:t>
            </a:r>
          </a:p>
        </p:txBody>
      </p:sp>
      <p:sp>
        <p:nvSpPr>
          <p:cNvPr id="5" name="Rectangle 4"/>
          <p:cNvSpPr/>
          <p:nvPr/>
        </p:nvSpPr>
        <p:spPr>
          <a:xfrm>
            <a:off x="224369" y="5075733"/>
            <a:ext cx="9512300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W</a:t>
            </a:r>
            <a:r>
              <a:rPr lang="en-GB" sz="2000" dirty="0" smtClean="0">
                <a:latin typeface="Arial"/>
                <a:cs typeface="Arial"/>
              </a:rPr>
              <a:t>here </a:t>
            </a:r>
            <a:r>
              <a:rPr lang="en-GB" sz="2000" dirty="0">
                <a:latin typeface="Arial"/>
                <a:cs typeface="Arial"/>
              </a:rPr>
              <a:t>u(t) is a step signal.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Often you have tables for common Fourier transforms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The Fourier transform, </a:t>
            </a:r>
            <a:r>
              <a:rPr lang="en-GB" sz="2000" i="1" dirty="0">
                <a:latin typeface="Arial"/>
                <a:cs typeface="Arial"/>
              </a:rPr>
              <a:t>X</a:t>
            </a:r>
            <a:r>
              <a:rPr lang="en-GB" sz="2000" dirty="0">
                <a:latin typeface="Arial"/>
                <a:cs typeface="Arial"/>
              </a:rPr>
              <a:t>(</a:t>
            </a:r>
            <a:r>
              <a:rPr lang="en-GB" sz="2000" i="1" dirty="0" err="1">
                <a:latin typeface="Arial"/>
                <a:cs typeface="Arial"/>
              </a:rPr>
              <a:t>jw</a:t>
            </a:r>
            <a:r>
              <a:rPr lang="en-GB" sz="2000" dirty="0">
                <a:latin typeface="Arial"/>
                <a:cs typeface="Arial"/>
              </a:rPr>
              <a:t>), represents the </a:t>
            </a:r>
            <a:r>
              <a:rPr lang="en-GB" sz="2000" b="1" dirty="0">
                <a:latin typeface="Arial"/>
                <a:cs typeface="Arial"/>
              </a:rPr>
              <a:t>frequency content </a:t>
            </a:r>
            <a:r>
              <a:rPr lang="en-GB" sz="2000" dirty="0">
                <a:latin typeface="Arial"/>
                <a:cs typeface="Arial"/>
              </a:rPr>
              <a:t>of </a:t>
            </a:r>
            <a:r>
              <a:rPr lang="en-GB" sz="2000" i="1" dirty="0">
                <a:latin typeface="Arial"/>
                <a:cs typeface="Arial"/>
              </a:rPr>
              <a:t>x</a:t>
            </a:r>
            <a:r>
              <a:rPr lang="en-GB" sz="2000" dirty="0">
                <a:latin typeface="Arial"/>
                <a:cs typeface="Arial"/>
              </a:rPr>
              <a:t>(</a:t>
            </a:r>
            <a:r>
              <a:rPr lang="en-GB" sz="2000" i="1" dirty="0">
                <a:latin typeface="Arial"/>
                <a:cs typeface="Arial"/>
              </a:rPr>
              <a:t>t</a:t>
            </a:r>
            <a:r>
              <a:rPr lang="en-GB" sz="2000" dirty="0">
                <a:latin typeface="Arial"/>
                <a:cs typeface="Arial"/>
              </a:rPr>
              <a:t>).</a:t>
            </a:r>
          </a:p>
          <a:p>
            <a:pPr marL="285750" indent="-285750" algn="l">
              <a:lnSpc>
                <a:spcPct val="90000"/>
              </a:lnSpc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It exists either when </a:t>
            </a:r>
            <a:r>
              <a:rPr lang="en-GB" sz="2000" i="1" dirty="0">
                <a:latin typeface="Arial"/>
                <a:cs typeface="Arial"/>
              </a:rPr>
              <a:t>x</a:t>
            </a:r>
            <a:r>
              <a:rPr lang="en-GB" sz="2000" dirty="0">
                <a:latin typeface="Arial"/>
                <a:cs typeface="Arial"/>
              </a:rPr>
              <a:t>(</a:t>
            </a:r>
            <a:r>
              <a:rPr lang="en-GB" sz="2000" i="1" dirty="0">
                <a:latin typeface="Arial"/>
                <a:cs typeface="Arial"/>
              </a:rPr>
              <a:t>t</a:t>
            </a:r>
            <a:r>
              <a:rPr lang="en-GB" sz="2000" dirty="0">
                <a:latin typeface="Arial"/>
                <a:cs typeface="Arial"/>
              </a:rPr>
              <a:t>)-&gt;0 as |</a:t>
            </a:r>
            <a:r>
              <a:rPr lang="en-GB" sz="2000" i="1" dirty="0">
                <a:latin typeface="Arial"/>
                <a:cs typeface="Arial"/>
              </a:rPr>
              <a:t>t</a:t>
            </a:r>
            <a:r>
              <a:rPr lang="en-GB" sz="2000" dirty="0">
                <a:latin typeface="Arial"/>
                <a:cs typeface="Arial"/>
              </a:rPr>
              <a:t>|-&gt;∞ or when </a:t>
            </a:r>
            <a:r>
              <a:rPr lang="en-GB" sz="2000" i="1" dirty="0">
                <a:latin typeface="Arial"/>
                <a:cs typeface="Arial"/>
              </a:rPr>
              <a:t>x</a:t>
            </a:r>
            <a:r>
              <a:rPr lang="en-GB" sz="2000" dirty="0">
                <a:latin typeface="Arial"/>
                <a:cs typeface="Arial"/>
              </a:rPr>
              <a:t>(</a:t>
            </a:r>
            <a:r>
              <a:rPr lang="en-GB" sz="2000" i="1" dirty="0">
                <a:latin typeface="Arial"/>
                <a:cs typeface="Arial"/>
              </a:rPr>
              <a:t>t</a:t>
            </a:r>
            <a:r>
              <a:rPr lang="en-GB" sz="2000" dirty="0">
                <a:latin typeface="Arial"/>
                <a:cs typeface="Arial"/>
              </a:rPr>
              <a:t>) is periodic (it generalizes the Fourier series)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Summary of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1613095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5" grpId="0"/>
      <p:bldP spid="206856" grpId="0"/>
      <p:bldP spid="2" grpId="0"/>
      <p:bldP spid="3" grpId="0"/>
      <p:bldP spid="5" grpId="0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67" y="1134533"/>
            <a:ext cx="5842000" cy="393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935" y="4521200"/>
            <a:ext cx="6705600" cy="23368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Fourier series of a square wave</a:t>
            </a:r>
          </a:p>
        </p:txBody>
      </p:sp>
    </p:spTree>
    <p:extLst>
      <p:ext uri="{BB962C8B-B14F-4D97-AF65-F5344CB8AC3E}">
        <p14:creationId xmlns:p14="http://schemas.microsoft.com/office/powerpoint/2010/main" val="109012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33" y="1117600"/>
            <a:ext cx="8039100" cy="161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2730500"/>
            <a:ext cx="6350000" cy="138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3" y="4034368"/>
            <a:ext cx="4965700" cy="1282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402" y="5431367"/>
            <a:ext cx="2984500" cy="9271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Fourier series of a square wave</a:t>
            </a:r>
          </a:p>
        </p:txBody>
      </p:sp>
    </p:spTree>
    <p:extLst>
      <p:ext uri="{BB962C8B-B14F-4D97-AF65-F5344CB8AC3E}">
        <p14:creationId xmlns:p14="http://schemas.microsoft.com/office/powerpoint/2010/main" val="1627245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Laplace transform of </a:t>
            </a:r>
            <a:r>
              <a:rPr lang="en-US" sz="3600" b="1" dirty="0" smtClean="0">
                <a:solidFill>
                  <a:prstClr val="black"/>
                </a:solidFill>
              </a:rPr>
              <a:t>sine function</a:t>
            </a:r>
            <a:endParaRPr lang="en-US" sz="3600" b="1" dirty="0">
              <a:solidFill>
                <a:prstClr val="black"/>
              </a:solidFill>
            </a:endParaRPr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49562"/>
              </p:ext>
            </p:extLst>
          </p:nvPr>
        </p:nvGraphicFramePr>
        <p:xfrm>
          <a:off x="723389" y="900113"/>
          <a:ext cx="5122863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45" name="Equation" r:id="rId3" imgW="2044700" imgH="469900" progId="Equation.3">
                  <p:embed/>
                </p:oleObj>
              </mc:Choice>
              <mc:Fallback>
                <p:oleObj name="Equation" r:id="rId3" imgW="2044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389" y="900113"/>
                        <a:ext cx="5122863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168141" y="1987014"/>
            <a:ext cx="40624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Now dealing with right hand term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017794"/>
              </p:ext>
            </p:extLst>
          </p:nvPr>
        </p:nvGraphicFramePr>
        <p:xfrm>
          <a:off x="544513" y="2349500"/>
          <a:ext cx="2163762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46" name="Equation" r:id="rId5" imgW="863600" imgH="469900" progId="Equation.DSMT4">
                  <p:embed/>
                </p:oleObj>
              </mc:Choice>
              <mc:Fallback>
                <p:oleObj name="Equation" r:id="rId5" imgW="863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2349500"/>
                        <a:ext cx="2163762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382312"/>
              </p:ext>
            </p:extLst>
          </p:nvPr>
        </p:nvGraphicFramePr>
        <p:xfrm>
          <a:off x="501086" y="3811530"/>
          <a:ext cx="3793663" cy="519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47" name="Equation" r:id="rId7" imgW="1485900" imgH="203200" progId="Equation.DSMT4">
                  <p:embed/>
                </p:oleObj>
              </mc:Choice>
              <mc:Fallback>
                <p:oleObj name="Equation" r:id="rId7" imgW="1485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086" y="3811530"/>
                        <a:ext cx="3793663" cy="5191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711614"/>
              </p:ext>
            </p:extLst>
          </p:nvPr>
        </p:nvGraphicFramePr>
        <p:xfrm>
          <a:off x="535591" y="4425129"/>
          <a:ext cx="4017184" cy="514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48" name="Equation" r:id="rId9" imgW="1587500" imgH="203200" progId="Equation.DSMT4">
                  <p:embed/>
                </p:oleObj>
              </mc:Choice>
              <mc:Fallback>
                <p:oleObj name="Equation" r:id="rId9" imgW="1587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591" y="4425129"/>
                        <a:ext cx="4017184" cy="514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182972" y="3437265"/>
            <a:ext cx="928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We let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6645" y="603961"/>
            <a:ext cx="2066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So now we have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747868" y="2030885"/>
            <a:ext cx="3791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Using integration by parts again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aphicFrame>
        <p:nvGraphicFramePr>
          <p:cNvPr id="2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117074"/>
              </p:ext>
            </p:extLst>
          </p:nvPr>
        </p:nvGraphicFramePr>
        <p:xfrm>
          <a:off x="221057" y="4852988"/>
          <a:ext cx="6911975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49" name="Equation" r:id="rId11" imgW="2895600" imgH="469900" progId="Equation.DSMT4">
                  <p:embed/>
                </p:oleObj>
              </mc:Choice>
              <mc:Fallback>
                <p:oleObj name="Equation" r:id="rId11" imgW="2895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057" y="4852988"/>
                        <a:ext cx="6911975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773362"/>
              </p:ext>
            </p:extLst>
          </p:nvPr>
        </p:nvGraphicFramePr>
        <p:xfrm>
          <a:off x="485317" y="5735638"/>
          <a:ext cx="4451350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50" name="Equation" r:id="rId13" imgW="1866900" imgH="469900" progId="Equation.3">
                  <p:embed/>
                </p:oleObj>
              </mc:Choice>
              <mc:Fallback>
                <p:oleObj name="Equation" r:id="rId13" imgW="18669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17" y="5735638"/>
                        <a:ext cx="4451350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0940"/>
              </p:ext>
            </p:extLst>
          </p:nvPr>
        </p:nvGraphicFramePr>
        <p:xfrm>
          <a:off x="5135340" y="5735638"/>
          <a:ext cx="2454275" cy="1122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51" name="Equation" r:id="rId15" imgW="1028700" imgH="469900" progId="Equation.DSMT4">
                  <p:embed/>
                </p:oleObj>
              </mc:Choice>
              <mc:Fallback>
                <p:oleObj name="Equation" r:id="rId15" imgW="10287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340" y="5735638"/>
                        <a:ext cx="2454275" cy="1122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017067"/>
              </p:ext>
            </p:extLst>
          </p:nvPr>
        </p:nvGraphicFramePr>
        <p:xfrm>
          <a:off x="6179248" y="2639146"/>
          <a:ext cx="2939811" cy="725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4052" name="Equation" r:id="rId17" imgW="1130300" imgH="279400" progId="Equation.3">
                  <p:embed/>
                </p:oleObj>
              </mc:Choice>
              <mc:Fallback>
                <p:oleObj name="Equation" r:id="rId17" imgW="11303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9248" y="2639146"/>
                        <a:ext cx="2939811" cy="725623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106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5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67" y="1278466"/>
            <a:ext cx="7708900" cy="162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67" y="3183466"/>
            <a:ext cx="7010400" cy="135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35" y="4927600"/>
            <a:ext cx="7137400" cy="5588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Fourier series of a square wave</a:t>
            </a:r>
          </a:p>
        </p:txBody>
      </p:sp>
    </p:spTree>
    <p:extLst>
      <p:ext uri="{BB962C8B-B14F-4D97-AF65-F5344CB8AC3E}">
        <p14:creationId xmlns:p14="http://schemas.microsoft.com/office/powerpoint/2010/main" val="904100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79" y="3233631"/>
            <a:ext cx="7581689" cy="345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0" y="1185333"/>
            <a:ext cx="3416300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59833" y="1107704"/>
            <a:ext cx="4178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2400" dirty="0">
                <a:latin typeface="Arial"/>
                <a:cs typeface="Arial"/>
              </a:rPr>
              <a:t>The Fourier decomposition of a square wave is given by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4383" y="2109805"/>
            <a:ext cx="95205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sz="2400" dirty="0">
                <a:latin typeface="Arial"/>
                <a:cs typeface="Arial"/>
              </a:rPr>
              <a:t>Write </a:t>
            </a:r>
            <a:r>
              <a:rPr lang="en-GB" sz="2400" dirty="0" smtClean="0">
                <a:latin typeface="Arial"/>
                <a:cs typeface="Arial"/>
              </a:rPr>
              <a:t>a </a:t>
            </a:r>
            <a:r>
              <a:rPr lang="en-GB" sz="2400" dirty="0" err="1" smtClean="0">
                <a:latin typeface="Arial"/>
                <a:cs typeface="Arial"/>
              </a:rPr>
              <a:t>Matlab</a:t>
            </a:r>
            <a:r>
              <a:rPr lang="en-GB" sz="2400" dirty="0" smtClean="0">
                <a:latin typeface="Arial"/>
                <a:cs typeface="Arial"/>
              </a:rPr>
              <a:t> </a:t>
            </a:r>
            <a:r>
              <a:rPr lang="en-GB" sz="2400" dirty="0" err="1">
                <a:latin typeface="Arial"/>
                <a:cs typeface="Arial"/>
              </a:rPr>
              <a:t>GenSin</a:t>
            </a:r>
            <a:r>
              <a:rPr lang="en-GB" sz="2400" dirty="0">
                <a:latin typeface="Arial"/>
                <a:cs typeface="Arial"/>
              </a:rPr>
              <a:t> </a:t>
            </a:r>
            <a:r>
              <a:rPr lang="en-GB" sz="2400" dirty="0" smtClean="0">
                <a:latin typeface="Arial"/>
                <a:cs typeface="Arial"/>
              </a:rPr>
              <a:t>function</a:t>
            </a:r>
          </a:p>
          <a:p>
            <a:pPr marL="285750" indent="-285750" algn="l">
              <a:buFont typeface="Arial"/>
              <a:buChar char="•"/>
            </a:pPr>
            <a:r>
              <a:rPr lang="en-GB" sz="2400" dirty="0" smtClean="0">
                <a:latin typeface="Arial"/>
                <a:cs typeface="Arial"/>
              </a:rPr>
              <a:t>Takes parameters  </a:t>
            </a:r>
            <a:r>
              <a:rPr lang="en-GB" sz="2400" dirty="0">
                <a:latin typeface="Arial"/>
                <a:cs typeface="Arial"/>
              </a:rPr>
              <a:t>amplitude, frequency, </a:t>
            </a:r>
            <a:r>
              <a:rPr lang="en-GB" sz="2400" dirty="0" err="1">
                <a:latin typeface="Arial"/>
                <a:cs typeface="Arial"/>
              </a:rPr>
              <a:t>sampleRate</a:t>
            </a:r>
            <a:r>
              <a:rPr lang="en-GB" sz="2400" dirty="0">
                <a:latin typeface="Arial"/>
                <a:cs typeface="Arial"/>
              </a:rPr>
              <a:t> and duration</a:t>
            </a:r>
            <a:r>
              <a:rPr lang="en-US" sz="2400" dirty="0">
                <a:latin typeface="Arial"/>
                <a:cs typeface="Arial"/>
              </a:rPr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Fourier series of a square wave</a:t>
            </a:r>
          </a:p>
        </p:txBody>
      </p:sp>
    </p:spTree>
    <p:extLst>
      <p:ext uri="{BB962C8B-B14F-4D97-AF65-F5344CB8AC3E}">
        <p14:creationId xmlns:p14="http://schemas.microsoft.com/office/powerpoint/2010/main" val="177423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build="p" bldLvl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5" y="2212661"/>
            <a:ext cx="5731510" cy="44646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389467" y="1000038"/>
            <a:ext cx="929640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buFont typeface="Arial"/>
              <a:buChar char="•"/>
            </a:pPr>
            <a:r>
              <a:rPr lang="en-GB" sz="2400" dirty="0">
                <a:latin typeface="Arial"/>
                <a:cs typeface="Arial"/>
              </a:rPr>
              <a:t>G</a:t>
            </a:r>
            <a:r>
              <a:rPr lang="en-GB" sz="2400" dirty="0" smtClean="0">
                <a:latin typeface="Arial"/>
                <a:cs typeface="Arial"/>
              </a:rPr>
              <a:t>enerate </a:t>
            </a:r>
            <a:r>
              <a:rPr lang="en-GB" sz="2400" dirty="0">
                <a:latin typeface="Arial"/>
                <a:cs typeface="Arial"/>
              </a:rPr>
              <a:t>four sine wave </a:t>
            </a:r>
            <a:r>
              <a:rPr lang="en-GB" sz="2400" dirty="0" smtClean="0">
                <a:latin typeface="Arial"/>
                <a:cs typeface="Arial"/>
              </a:rPr>
              <a:t>signals H1, H3, H5 and H7 representing </a:t>
            </a:r>
            <a:r>
              <a:rPr lang="en-GB" sz="2400" dirty="0">
                <a:latin typeface="Arial"/>
                <a:cs typeface="Arial"/>
              </a:rPr>
              <a:t>the first 4 Fourier </a:t>
            </a:r>
            <a:r>
              <a:rPr lang="en-GB" sz="2400" dirty="0" smtClean="0">
                <a:latin typeface="Arial"/>
                <a:cs typeface="Arial"/>
              </a:rPr>
              <a:t>coefficients. </a:t>
            </a:r>
          </a:p>
          <a:p>
            <a:pPr marL="285750" lvl="0" indent="-285750" algn="l">
              <a:buFont typeface="Arial"/>
              <a:buChar char="•"/>
            </a:pPr>
            <a:r>
              <a:rPr lang="en-GB" sz="2400" dirty="0" smtClean="0">
                <a:latin typeface="Arial"/>
                <a:cs typeface="Arial"/>
              </a:rPr>
              <a:t>Use </a:t>
            </a:r>
            <a:r>
              <a:rPr lang="en-GB" sz="2400" dirty="0" err="1" smtClean="0">
                <a:latin typeface="Arial"/>
                <a:cs typeface="Arial"/>
              </a:rPr>
              <a:t>sampleRate</a:t>
            </a:r>
            <a:r>
              <a:rPr lang="en-GB" sz="2400" dirty="0" smtClean="0">
                <a:latin typeface="Arial"/>
                <a:cs typeface="Arial"/>
              </a:rPr>
              <a:t> = 1000.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Synthesize a square wave in Matlab</a:t>
            </a:r>
          </a:p>
        </p:txBody>
      </p:sp>
    </p:spTree>
    <p:extLst>
      <p:ext uri="{BB962C8B-B14F-4D97-AF65-F5344CB8AC3E}">
        <p14:creationId xmlns:p14="http://schemas.microsoft.com/office/powerpoint/2010/main" val="173725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068070"/>
            <a:ext cx="5731510" cy="578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927" y="1282700"/>
            <a:ext cx="518414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339897" y="5842341"/>
            <a:ext cx="63108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Slowly </a:t>
            </a:r>
            <a:r>
              <a:rPr lang="en-GB" sz="2000" dirty="0">
                <a:latin typeface="Arial"/>
                <a:cs typeface="Arial"/>
              </a:rPr>
              <a:t>approximates the square wave.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-GB" sz="2000" dirty="0" smtClean="0">
                <a:latin typeface="Arial"/>
                <a:cs typeface="Arial"/>
              </a:rPr>
              <a:t>We </a:t>
            </a:r>
            <a:r>
              <a:rPr lang="en-GB" sz="2000" dirty="0">
                <a:latin typeface="Arial"/>
                <a:cs typeface="Arial"/>
              </a:rPr>
              <a:t>need more harmonic components to get a better approximation.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Synthesize a square wave in Matlab</a:t>
            </a:r>
          </a:p>
        </p:txBody>
      </p:sp>
    </p:spTree>
    <p:extLst>
      <p:ext uri="{BB962C8B-B14F-4D97-AF65-F5344CB8AC3E}">
        <p14:creationId xmlns:p14="http://schemas.microsoft.com/office/powerpoint/2010/main" val="88226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1243173"/>
            <a:ext cx="4995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/>
            <a:r>
              <a:rPr lang="en-GB" sz="2400" dirty="0">
                <a:latin typeface="Arial"/>
                <a:cs typeface="Arial"/>
              </a:rPr>
              <a:t>The Fourier decomposition of a </a:t>
            </a:r>
            <a:r>
              <a:rPr lang="en-GB" sz="2400" dirty="0" smtClean="0">
                <a:latin typeface="Arial"/>
                <a:cs typeface="Arial"/>
              </a:rPr>
              <a:t>triangular wave </a:t>
            </a:r>
            <a:r>
              <a:rPr lang="en-GB" sz="2400" dirty="0">
                <a:latin typeface="Arial"/>
                <a:cs typeface="Arial"/>
              </a:rPr>
              <a:t>is given by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68" y="1210733"/>
            <a:ext cx="3986741" cy="702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830516"/>
            <a:ext cx="5731510" cy="38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761" y="2319869"/>
            <a:ext cx="4669154" cy="391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Synthesize a square wave in Matlab</a:t>
            </a:r>
          </a:p>
        </p:txBody>
      </p:sp>
    </p:spTree>
    <p:extLst>
      <p:ext uri="{BB962C8B-B14F-4D97-AF65-F5344CB8AC3E}">
        <p14:creationId xmlns:p14="http://schemas.microsoft.com/office/powerpoint/2010/main" val="1978234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Laplace versus Fourier transform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9760" y="806290"/>
            <a:ext cx="2733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Laplace transform: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512" y="1524946"/>
            <a:ext cx="2247900" cy="6604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128623" y="1538534"/>
            <a:ext cx="1035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where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69807" y="2432883"/>
            <a:ext cx="2630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Fourier transform: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94466" y="4227558"/>
            <a:ext cx="91212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Setting s=</a:t>
            </a:r>
            <a:r>
              <a:rPr lang="en-US" sz="2400" dirty="0" err="1">
                <a:solidFill>
                  <a:srgbClr val="FF0000"/>
                </a:solidFill>
                <a:latin typeface="Arial"/>
                <a:cs typeface="Arial"/>
              </a:rPr>
              <a:t>jω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 in F(s) yields the Fourier transform of f (t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)!</a:t>
            </a:r>
          </a:p>
          <a:p>
            <a:pPr marL="342900" indent="-342900" algn="l">
              <a:buFont typeface="Arial"/>
              <a:buChar char="•"/>
            </a:pPr>
            <a:endParaRPr lang="en-US" sz="24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/>
              <a:t>NB: Fourier </a:t>
            </a:r>
            <a:r>
              <a:rPr lang="en-US" sz="2400" dirty="0"/>
              <a:t>Transform is often used for signals that exist for t&lt;0</a:t>
            </a:r>
            <a:r>
              <a:rPr lang="en-US" sz="2400" dirty="0" smtClean="0"/>
              <a:t>)</a:t>
            </a:r>
          </a:p>
          <a:p>
            <a:pPr marL="342900" indent="-342900" algn="l">
              <a:buFont typeface="Arial"/>
              <a:buChar char="•"/>
            </a:pPr>
            <a:r>
              <a:rPr lang="en-US" sz="2400" dirty="0"/>
              <a:t>The frequency response in the entire right-half s- plane </a:t>
            </a:r>
            <a:r>
              <a:rPr lang="en-US" sz="2400" dirty="0" smtClean="0"/>
              <a:t>with </a:t>
            </a:r>
            <a:r>
              <a:rPr lang="en-US" sz="2400" dirty="0"/>
              <a:t>s=-j∞ to s=+j∞ is the critical section of the </a:t>
            </a:r>
            <a:r>
              <a:rPr lang="en-US" sz="2400" dirty="0" err="1"/>
              <a:t>Nyquist</a:t>
            </a:r>
            <a:r>
              <a:rPr lang="en-US" sz="2400" dirty="0"/>
              <a:t> </a:t>
            </a:r>
            <a:r>
              <a:rPr lang="en-US" sz="2400" dirty="0" smtClean="0"/>
              <a:t>contour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840703"/>
              </p:ext>
            </p:extLst>
          </p:nvPr>
        </p:nvGraphicFramePr>
        <p:xfrm>
          <a:off x="462296" y="1211192"/>
          <a:ext cx="4289422" cy="1234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915" name="Equation" r:id="rId4" imgW="1752600" imgH="469900" progId="Equation.3">
                  <p:embed/>
                </p:oleObj>
              </mc:Choice>
              <mc:Fallback>
                <p:oleObj name="Equation" r:id="rId4" imgW="1752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96" y="1211192"/>
                        <a:ext cx="4289422" cy="123485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334965"/>
              </p:ext>
            </p:extLst>
          </p:nvPr>
        </p:nvGraphicFramePr>
        <p:xfrm>
          <a:off x="529790" y="2902722"/>
          <a:ext cx="3324225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916" name="Equation" r:id="rId6" imgW="1358900" imgH="469900" progId="Equation.DSMT4">
                  <p:embed/>
                </p:oleObj>
              </mc:Choice>
              <mc:Fallback>
                <p:oleObj name="Equation" r:id="rId6" imgW="13589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90" y="2902722"/>
                        <a:ext cx="3324225" cy="12350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931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0" grpId="0" build="p" bldLvl="2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Frequency response plots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749846"/>
            <a:ext cx="9688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Can substitute s = </a:t>
            </a:r>
            <a:r>
              <a:rPr lang="en-US" sz="2400" dirty="0" err="1" smtClean="0">
                <a:solidFill>
                  <a:srgbClr val="FF0000"/>
                </a:solidFill>
                <a:latin typeface="Arial"/>
                <a:cs typeface="Arial"/>
              </a:rPr>
              <a:t>jω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 to get frequency response from transfer function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1" y="1344789"/>
            <a:ext cx="3632200" cy="82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11" y="2878663"/>
            <a:ext cx="3403600" cy="749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82697" y="3032667"/>
            <a:ext cx="4885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Angle and modulus representation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3" y="3750729"/>
            <a:ext cx="3289300" cy="711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19267" y="3820067"/>
            <a:ext cx="3452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Complex representation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178" y="4660900"/>
            <a:ext cx="2730501" cy="2197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244" y="4542886"/>
            <a:ext cx="2870200" cy="2315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89" y="2126545"/>
            <a:ext cx="3289300" cy="6731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348032" y="2211400"/>
            <a:ext cx="3846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Exponential representation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63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10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r="2401"/>
          <a:stretch/>
        </p:blipFill>
        <p:spPr>
          <a:xfrm>
            <a:off x="4991415" y="314348"/>
            <a:ext cx="4821655" cy="2006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RC </a:t>
            </a:r>
            <a:r>
              <a:rPr lang="en-US" sz="3200" b="1" dirty="0" smtClean="0">
                <a:latin typeface="Arial" charset="0"/>
              </a:rPr>
              <a:t>network: </a:t>
            </a:r>
            <a:r>
              <a:rPr lang="en-US" sz="3200" b="1" dirty="0">
                <a:latin typeface="Arial" charset="0"/>
              </a:rPr>
              <a:t>1</a:t>
            </a:r>
            <a:r>
              <a:rPr lang="en-US" sz="3200" b="1" baseline="30000" dirty="0" smtClean="0">
                <a:latin typeface="Arial" charset="0"/>
              </a:rPr>
              <a:t>st</a:t>
            </a:r>
            <a:r>
              <a:rPr lang="en-US" sz="3200" b="1" dirty="0" smtClean="0">
                <a:latin typeface="Arial" charset="0"/>
              </a:rPr>
              <a:t> order frequency response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27413" y="3138728"/>
            <a:ext cx="3845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Talking Laplace transforms</a:t>
            </a:r>
            <a:endParaRPr lang="en-US" sz="2400" dirty="0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448129"/>
              </p:ext>
            </p:extLst>
          </p:nvPr>
        </p:nvGraphicFramePr>
        <p:xfrm>
          <a:off x="292629" y="1115043"/>
          <a:ext cx="1939023" cy="523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37" name="Equation" r:id="rId4" imgW="749300" imgH="203200" progId="Equation.DSMT4">
                  <p:embed/>
                </p:oleObj>
              </mc:Choice>
              <mc:Fallback>
                <p:oleObj name="Equation" r:id="rId4" imgW="7493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629" y="1115043"/>
                        <a:ext cx="1939023" cy="523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271960"/>
              </p:ext>
            </p:extLst>
          </p:nvPr>
        </p:nvGraphicFramePr>
        <p:xfrm>
          <a:off x="369184" y="2954658"/>
          <a:ext cx="2409825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38" name="Equation" r:id="rId6" imgW="1041400" imgH="393700" progId="Equation.3">
                  <p:embed/>
                </p:oleObj>
              </mc:Choice>
              <mc:Fallback>
                <p:oleObj name="Equation" r:id="rId6" imgW="1041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184" y="2954658"/>
                        <a:ext cx="2409825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036700"/>
              </p:ext>
            </p:extLst>
          </p:nvPr>
        </p:nvGraphicFramePr>
        <p:xfrm>
          <a:off x="326849" y="1739933"/>
          <a:ext cx="10874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39" name="Equation" r:id="rId8" imgW="469900" imgH="203200" progId="Equation.3">
                  <p:embed/>
                </p:oleObj>
              </mc:Choice>
              <mc:Fallback>
                <p:oleObj name="Equation" r:id="rId8" imgW="469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49" y="1739933"/>
                        <a:ext cx="1087437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417679"/>
              </p:ext>
            </p:extLst>
          </p:nvPr>
        </p:nvGraphicFramePr>
        <p:xfrm>
          <a:off x="191918" y="2133539"/>
          <a:ext cx="1058862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40" name="Equation" r:id="rId10" imgW="457200" imgH="393700" progId="Equation.DSMT4">
                  <p:embed/>
                </p:oleObj>
              </mc:Choice>
              <mc:Fallback>
                <p:oleObj name="Equation" r:id="rId10" imgW="4572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18" y="2133539"/>
                        <a:ext cx="1058862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187699"/>
              </p:ext>
            </p:extLst>
          </p:nvPr>
        </p:nvGraphicFramePr>
        <p:xfrm>
          <a:off x="1446945" y="2128826"/>
          <a:ext cx="135255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41" name="Equation" r:id="rId12" imgW="584200" imgH="393700" progId="Equation.3">
                  <p:embed/>
                </p:oleObj>
              </mc:Choice>
              <mc:Fallback>
                <p:oleObj name="Equation" r:id="rId12" imgW="584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945" y="2128826"/>
                        <a:ext cx="135255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95656" y="586005"/>
            <a:ext cx="4666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Consider voltages in RC network</a:t>
            </a:r>
            <a:endParaRPr lang="en-US" sz="2400" dirty="0"/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441856" y="5162550"/>
          <a:ext cx="3433763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42" name="Equation" r:id="rId14" imgW="1485900" imgH="736600" progId="Equation.3">
                  <p:embed/>
                </p:oleObj>
              </mc:Choice>
              <mc:Fallback>
                <p:oleObj name="Equation" r:id="rId14" imgW="14859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56" y="5162550"/>
                        <a:ext cx="3433763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" y="4678503"/>
            <a:ext cx="4621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Transfer function for RC network</a:t>
            </a:r>
            <a:endParaRPr lang="en-US" sz="2400" dirty="0"/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3582962"/>
              </p:ext>
            </p:extLst>
          </p:nvPr>
        </p:nvGraphicFramePr>
        <p:xfrm>
          <a:off x="3503761" y="3798099"/>
          <a:ext cx="3762375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43" name="Equation" r:id="rId16" imgW="1625600" imgH="393700" progId="Equation.3">
                  <p:embed/>
                </p:oleObj>
              </mc:Choice>
              <mc:Fallback>
                <p:oleObj name="Equation" r:id="rId16" imgW="1625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761" y="3798099"/>
                        <a:ext cx="3762375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873953"/>
              </p:ext>
            </p:extLst>
          </p:nvPr>
        </p:nvGraphicFramePr>
        <p:xfrm>
          <a:off x="4190433" y="5544998"/>
          <a:ext cx="249872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44" name="Equation" r:id="rId18" imgW="1079500" imgH="393700" progId="Equation.DSMT4">
                  <p:embed/>
                </p:oleObj>
              </mc:Choice>
              <mc:Fallback>
                <p:oleObj name="Equation" r:id="rId18" imgW="10795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0433" y="5544998"/>
                        <a:ext cx="2498725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472936"/>
              </p:ext>
            </p:extLst>
          </p:nvPr>
        </p:nvGraphicFramePr>
        <p:xfrm>
          <a:off x="63500" y="3857625"/>
          <a:ext cx="2587625" cy="90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245" name="Equation" r:id="rId20" imgW="1117600" imgH="393700" progId="Equation.3">
                  <p:embed/>
                </p:oleObj>
              </mc:Choice>
              <mc:Fallback>
                <p:oleObj name="Equation" r:id="rId20" imgW="1117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" y="3857625"/>
                        <a:ext cx="2587625" cy="90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3576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2401"/>
          <a:stretch/>
        </p:blipFill>
        <p:spPr>
          <a:xfrm>
            <a:off x="4991415" y="314348"/>
            <a:ext cx="4821655" cy="2006600"/>
          </a:xfrm>
          <a:prstGeom prst="rect">
            <a:avLst/>
          </a:prstGeom>
        </p:spPr>
      </p:pic>
      <p:graphicFrame>
        <p:nvGraphicFramePr>
          <p:cNvPr id="17" name="Object 3"/>
          <p:cNvGraphicFramePr>
            <a:graphicFrameLocks noChangeAspect="1"/>
          </p:cNvGraphicFramePr>
          <p:nvPr>
            <p:extLst/>
          </p:nvPr>
        </p:nvGraphicFramePr>
        <p:xfrm>
          <a:off x="704019" y="1110214"/>
          <a:ext cx="22034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106" name="Equation" r:id="rId4" imgW="952500" imgH="393700" progId="Equation.3">
                  <p:embed/>
                </p:oleObj>
              </mc:Choice>
              <mc:Fallback>
                <p:oleObj name="Equation" r:id="rId4" imgW="952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019" y="1110214"/>
                        <a:ext cx="22034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175551"/>
              </p:ext>
            </p:extLst>
          </p:nvPr>
        </p:nvGraphicFramePr>
        <p:xfrm>
          <a:off x="1682852" y="3585020"/>
          <a:ext cx="13525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107" name="Equation" r:id="rId6" imgW="584200" imgH="393700" progId="Equation.DSMT4">
                  <p:embed/>
                </p:oleObj>
              </mc:Choice>
              <mc:Fallback>
                <p:oleObj name="Equation" r:id="rId6" imgW="5842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852" y="3585020"/>
                        <a:ext cx="13525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98143" y="692422"/>
            <a:ext cx="3195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From 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dirty="0" smtClean="0">
                <a:latin typeface="Arial"/>
                <a:cs typeface="Arial"/>
              </a:rPr>
              <a:t>ransfer function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14934" y="3853460"/>
            <a:ext cx="1136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Writing </a:t>
            </a:r>
            <a:endParaRPr lang="en-US" sz="2400" dirty="0"/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/>
          </p:nvPr>
        </p:nvGraphicFramePr>
        <p:xfrm>
          <a:off x="608313" y="2590526"/>
          <a:ext cx="279082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108" name="Equation" r:id="rId8" imgW="1206500" imgH="419100" progId="Equation.DSMT4">
                  <p:embed/>
                </p:oleObj>
              </mc:Choice>
              <mc:Fallback>
                <p:oleObj name="Equation" r:id="rId8" imgW="12065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13" y="2590526"/>
                        <a:ext cx="2790825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613863"/>
              </p:ext>
            </p:extLst>
          </p:nvPr>
        </p:nvGraphicFramePr>
        <p:xfrm>
          <a:off x="486039" y="4496603"/>
          <a:ext cx="2794000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109" name="Equation" r:id="rId10" imgW="1206500" imgH="431800" progId="Equation.3">
                  <p:embed/>
                </p:oleObj>
              </mc:Choice>
              <mc:Fallback>
                <p:oleObj name="Equation" r:id="rId10" imgW="1206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39" y="4496603"/>
                        <a:ext cx="2794000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615991" y="3842749"/>
            <a:ext cx="903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gives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137005" y="2066019"/>
            <a:ext cx="3298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Frequency response is</a:t>
            </a:r>
            <a:endParaRPr lang="en-US" sz="2400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RC </a:t>
            </a:r>
            <a:r>
              <a:rPr lang="en-US" sz="3200" b="1" dirty="0" smtClean="0">
                <a:latin typeface="Arial" charset="0"/>
              </a:rPr>
              <a:t>network: </a:t>
            </a:r>
            <a:r>
              <a:rPr lang="en-US" sz="3200" b="1" dirty="0">
                <a:latin typeface="Arial" charset="0"/>
              </a:rPr>
              <a:t>1</a:t>
            </a:r>
            <a:r>
              <a:rPr lang="en-US" sz="3200" b="1" baseline="30000" dirty="0" smtClean="0">
                <a:latin typeface="Arial" charset="0"/>
              </a:rPr>
              <a:t>st</a:t>
            </a:r>
            <a:r>
              <a:rPr lang="en-US" sz="3200" b="1" dirty="0" smtClean="0">
                <a:latin typeface="Arial" charset="0"/>
              </a:rPr>
              <a:t> order frequency response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6184" y="5868753"/>
            <a:ext cx="6980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NB: RC is  time constant equivalent </a:t>
            </a:r>
            <a:r>
              <a:rPr lang="en-US" sz="2400" dirty="0" err="1" smtClean="0">
                <a:latin typeface="Arial"/>
                <a:cs typeface="Arial"/>
              </a:rPr>
              <a:t>freq</a:t>
            </a:r>
            <a:r>
              <a:rPr lang="en-US" sz="2400" dirty="0" smtClean="0">
                <a:latin typeface="Arial"/>
                <a:cs typeface="Arial"/>
              </a:rPr>
              <a:t> in Hz</a:t>
            </a:r>
            <a:endParaRPr lang="en-US" sz="2400" dirty="0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979114"/>
              </p:ext>
            </p:extLst>
          </p:nvPr>
        </p:nvGraphicFramePr>
        <p:xfrm>
          <a:off x="7391536" y="5584804"/>
          <a:ext cx="1646238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110" name="Equation" r:id="rId12" imgW="711200" imgH="393700" progId="Equation.DSMT4">
                  <p:embed/>
                </p:oleObj>
              </mc:Choice>
              <mc:Fallback>
                <p:oleObj name="Equation" r:id="rId12" imgW="7112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536" y="5584804"/>
                        <a:ext cx="1646238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815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  <p:bldP spid="27" grpId="0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401"/>
          <a:stretch/>
        </p:blipFill>
        <p:spPr>
          <a:xfrm>
            <a:off x="4991415" y="314348"/>
            <a:ext cx="4821655" cy="2006600"/>
          </a:xfrm>
          <a:prstGeom prst="rect">
            <a:avLst/>
          </a:prstGeom>
        </p:spPr>
      </p:pic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470797"/>
              </p:ext>
            </p:extLst>
          </p:nvPr>
        </p:nvGraphicFramePr>
        <p:xfrm>
          <a:off x="248554" y="593970"/>
          <a:ext cx="2794000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39" name="Equation" r:id="rId4" imgW="1206500" imgH="431800" progId="Equation.3">
                  <p:embed/>
                </p:oleObj>
              </mc:Choice>
              <mc:Fallback>
                <p:oleObj name="Equation" r:id="rId4" imgW="1206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554" y="593970"/>
                        <a:ext cx="2794000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0" y="1584106"/>
            <a:ext cx="5524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Splitting into real and imaginary components</a:t>
            </a:r>
            <a:endParaRPr lang="en-US" sz="2000" dirty="0"/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435768"/>
              </p:ext>
            </p:extLst>
          </p:nvPr>
        </p:nvGraphicFramePr>
        <p:xfrm>
          <a:off x="0" y="2192990"/>
          <a:ext cx="4460604" cy="977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40" name="Equation" r:id="rId6" imgW="2019300" imgH="444500" progId="Equation.3">
                  <p:embed/>
                </p:oleObj>
              </mc:Choice>
              <mc:Fallback>
                <p:oleObj name="Equation" r:id="rId6" imgW="20193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192990"/>
                        <a:ext cx="4460604" cy="9777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783857"/>
              </p:ext>
            </p:extLst>
          </p:nvPr>
        </p:nvGraphicFramePr>
        <p:xfrm>
          <a:off x="4492404" y="2206170"/>
          <a:ext cx="2028825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41" name="Equation" r:id="rId8" imgW="876300" imgH="457200" progId="Equation.DSMT4">
                  <p:embed/>
                </p:oleObj>
              </mc:Choice>
              <mc:Fallback>
                <p:oleObj name="Equation" r:id="rId8" imgW="876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404" y="2206170"/>
                        <a:ext cx="2028825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RC </a:t>
            </a:r>
            <a:r>
              <a:rPr lang="en-US" sz="3200" b="1" dirty="0" smtClean="0">
                <a:latin typeface="Arial" charset="0"/>
              </a:rPr>
              <a:t>network: </a:t>
            </a:r>
            <a:r>
              <a:rPr lang="en-US" sz="3200" b="1" dirty="0">
                <a:latin typeface="Arial" charset="0"/>
              </a:rPr>
              <a:t>1</a:t>
            </a:r>
            <a:r>
              <a:rPr lang="en-US" sz="3200" b="1" baseline="30000" dirty="0" smtClean="0">
                <a:latin typeface="Arial" charset="0"/>
              </a:rPr>
              <a:t>st</a:t>
            </a:r>
            <a:r>
              <a:rPr lang="en-US" sz="3200" b="1" dirty="0" smtClean="0">
                <a:latin typeface="Arial" charset="0"/>
              </a:rPr>
              <a:t> order frequency response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539015"/>
              </p:ext>
            </p:extLst>
          </p:nvPr>
        </p:nvGraphicFramePr>
        <p:xfrm>
          <a:off x="7278993" y="3594662"/>
          <a:ext cx="2344350" cy="77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42" name="Equation" r:id="rId10" imgW="850900" imgH="304800" progId="Equation.DSMT4">
                  <p:embed/>
                </p:oleObj>
              </mc:Choice>
              <mc:Fallback>
                <p:oleObj name="Equation" r:id="rId10" imgW="8509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8993" y="3594662"/>
                        <a:ext cx="2344350" cy="77422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966923" y="2748302"/>
            <a:ext cx="30320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Modulus of a complex number is given by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260344"/>
              </p:ext>
            </p:extLst>
          </p:nvPr>
        </p:nvGraphicFramePr>
        <p:xfrm>
          <a:off x="0" y="4387223"/>
          <a:ext cx="5606731" cy="1230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43" name="Equation" r:id="rId12" imgW="2540000" imgH="558800" progId="Equation.3">
                  <p:embed/>
                </p:oleObj>
              </mc:Choice>
              <mc:Fallback>
                <p:oleObj name="Equation" r:id="rId12" imgW="25400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387223"/>
                        <a:ext cx="5606731" cy="12306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504856"/>
              </p:ext>
            </p:extLst>
          </p:nvPr>
        </p:nvGraphicFramePr>
        <p:xfrm>
          <a:off x="5782261" y="4537705"/>
          <a:ext cx="2351088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44" name="Equation" r:id="rId14" imgW="1016000" imgH="508000" progId="Equation.DSMT4">
                  <p:embed/>
                </p:oleObj>
              </mc:Choice>
              <mc:Fallback>
                <p:oleObj name="Equation" r:id="rId14" imgW="10160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2261" y="4537705"/>
                        <a:ext cx="2351088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632014"/>
              </p:ext>
            </p:extLst>
          </p:nvPr>
        </p:nvGraphicFramePr>
        <p:xfrm>
          <a:off x="72279" y="5743919"/>
          <a:ext cx="3727496" cy="1114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45" name="Equation" r:id="rId16" imgW="1778000" imgH="533400" progId="Equation.DSMT4">
                  <p:embed/>
                </p:oleObj>
              </mc:Choice>
              <mc:Fallback>
                <p:oleObj name="Equation" r:id="rId16" imgW="17780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79" y="5743919"/>
                        <a:ext cx="3727496" cy="1114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896157"/>
              </p:ext>
            </p:extLst>
          </p:nvPr>
        </p:nvGraphicFramePr>
        <p:xfrm>
          <a:off x="5606876" y="5832475"/>
          <a:ext cx="396557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46" name="Equation" r:id="rId18" imgW="1714500" imgH="444500" progId="Equation.3">
                  <p:embed/>
                </p:oleObj>
              </mc:Choice>
              <mc:Fallback>
                <p:oleObj name="Equation" r:id="rId18" imgW="1714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6876" y="5832475"/>
                        <a:ext cx="3965575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4757561" y="5969521"/>
            <a:ext cx="8491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As</a:t>
            </a:r>
            <a:endParaRPr lang="en-US" sz="2000" dirty="0"/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407622"/>
              </p:ext>
            </p:extLst>
          </p:nvPr>
        </p:nvGraphicFramePr>
        <p:xfrm>
          <a:off x="695968" y="3241353"/>
          <a:ext cx="4415141" cy="1140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47" name="Equation" r:id="rId20" imgW="2057400" imgH="533400" progId="Equation.3">
                  <p:embed/>
                </p:oleObj>
              </mc:Choice>
              <mc:Fallback>
                <p:oleObj name="Equation" r:id="rId20" imgW="20574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968" y="3241353"/>
                        <a:ext cx="4415141" cy="11405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1463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1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Laplace transform of </a:t>
            </a:r>
            <a:r>
              <a:rPr lang="en-US" sz="3600" b="1" dirty="0" smtClean="0">
                <a:solidFill>
                  <a:prstClr val="black"/>
                </a:solidFill>
              </a:rPr>
              <a:t>sine function</a:t>
            </a:r>
            <a:endParaRPr lang="en-US" sz="3600" b="1" dirty="0">
              <a:solidFill>
                <a:prstClr val="black"/>
              </a:solidFill>
            </a:endParaRPr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561313"/>
              </p:ext>
            </p:extLst>
          </p:nvPr>
        </p:nvGraphicFramePr>
        <p:xfrm>
          <a:off x="723389" y="900113"/>
          <a:ext cx="5122863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822" name="Equation" r:id="rId3" imgW="2044700" imgH="469900" progId="Equation.3">
                  <p:embed/>
                </p:oleObj>
              </mc:Choice>
              <mc:Fallback>
                <p:oleObj name="Equation" r:id="rId3" imgW="2044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389" y="900113"/>
                        <a:ext cx="5122863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179662" y="645385"/>
            <a:ext cx="10825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So from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3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236233"/>
              </p:ext>
            </p:extLst>
          </p:nvPr>
        </p:nvGraphicFramePr>
        <p:xfrm>
          <a:off x="3068574" y="2398226"/>
          <a:ext cx="2424112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823" name="Equation" r:id="rId5" imgW="1016000" imgH="469900" progId="Equation.3">
                  <p:embed/>
                </p:oleObj>
              </mc:Choice>
              <mc:Fallback>
                <p:oleObj name="Equation" r:id="rId5" imgW="10160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8574" y="2398226"/>
                        <a:ext cx="2424112" cy="1122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512386"/>
              </p:ext>
            </p:extLst>
          </p:nvPr>
        </p:nvGraphicFramePr>
        <p:xfrm>
          <a:off x="211531" y="3524995"/>
          <a:ext cx="5695950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824" name="Equation" r:id="rId7" imgW="2273300" imgH="469900" progId="Equation.DSMT4">
                  <p:embed/>
                </p:oleObj>
              </mc:Choice>
              <mc:Fallback>
                <p:oleObj name="Equation" r:id="rId7" imgW="22733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531" y="3524995"/>
                        <a:ext cx="5695950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508600"/>
              </p:ext>
            </p:extLst>
          </p:nvPr>
        </p:nvGraphicFramePr>
        <p:xfrm>
          <a:off x="503984" y="2430559"/>
          <a:ext cx="2163762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825" name="Equation" r:id="rId9" imgW="863600" imgH="469900" progId="Equation.DSMT4">
                  <p:embed/>
                </p:oleObj>
              </mc:Choice>
              <mc:Fallback>
                <p:oleObj name="Equation" r:id="rId9" imgW="8636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984" y="2430559"/>
                        <a:ext cx="2163762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2121316"/>
            <a:ext cx="1795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Substituting in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147291"/>
              </p:ext>
            </p:extLst>
          </p:nvPr>
        </p:nvGraphicFramePr>
        <p:xfrm>
          <a:off x="241323" y="4541708"/>
          <a:ext cx="4105275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826" name="Equation" r:id="rId11" imgW="1638300" imgH="469900" progId="Equation.3">
                  <p:embed/>
                </p:oleObj>
              </mc:Choice>
              <mc:Fallback>
                <p:oleObj name="Equation" r:id="rId11" imgW="1638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23" y="4541708"/>
                        <a:ext cx="4105275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656669"/>
              </p:ext>
            </p:extLst>
          </p:nvPr>
        </p:nvGraphicFramePr>
        <p:xfrm>
          <a:off x="344488" y="5681663"/>
          <a:ext cx="4041775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5827" name="Equation" r:id="rId13" imgW="1612900" imgH="469900" progId="Equation.DSMT4">
                  <p:embed/>
                </p:oleObj>
              </mc:Choice>
              <mc:Fallback>
                <p:oleObj name="Equation" r:id="rId13" imgW="16129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5681663"/>
                        <a:ext cx="4041775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839857" y="5081690"/>
            <a:ext cx="50661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As we can see doing analytical solutions to get Laplace transforms of functions starts to get tricky!</a:t>
            </a:r>
          </a:p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So its better to use tables!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549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7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3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Bode plots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0794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dB Scale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9987" y="3051047"/>
            <a:ext cx="75969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err="1" smtClean="0">
                <a:latin typeface="Arial"/>
                <a:cs typeface="Arial"/>
              </a:rPr>
              <a:t>SignalAmp</a:t>
            </a:r>
            <a:r>
              <a:rPr lang="en-US" sz="2000" baseline="-25000" dirty="0" err="1" smtClean="0">
                <a:latin typeface="Arial"/>
                <a:cs typeface="Arial"/>
              </a:rPr>
              <a:t>mes</a:t>
            </a:r>
            <a:r>
              <a:rPr lang="en-US" sz="2000" dirty="0" smtClean="0">
                <a:latin typeface="Arial"/>
                <a:cs typeface="Arial"/>
              </a:rPr>
              <a:t> is the measured signal amplitude value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>
                <a:latin typeface="Arial"/>
                <a:cs typeface="Arial"/>
              </a:rPr>
              <a:t>SignalAmp</a:t>
            </a:r>
            <a:r>
              <a:rPr lang="en-US" sz="2000" baseline="-25000" dirty="0" err="1" smtClean="0">
                <a:latin typeface="Arial"/>
                <a:cs typeface="Arial"/>
              </a:rPr>
              <a:t>ref</a:t>
            </a:r>
            <a:r>
              <a:rPr lang="en-US" sz="2000" baseline="-25000" dirty="0" smtClean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is a reference </a:t>
            </a:r>
            <a:r>
              <a:rPr lang="en-US" sz="2000" dirty="0">
                <a:latin typeface="Arial"/>
                <a:cs typeface="Arial"/>
              </a:rPr>
              <a:t>amplitude </a:t>
            </a:r>
            <a:r>
              <a:rPr lang="en-US" sz="2000" dirty="0" smtClean="0">
                <a:latin typeface="Arial"/>
                <a:cs typeface="Arial"/>
              </a:rPr>
              <a:t> value  (which  can be 1)</a:t>
            </a:r>
            <a:endParaRPr lang="en-US" sz="2000" dirty="0"/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365401"/>
              </p:ext>
            </p:extLst>
          </p:nvPr>
        </p:nvGraphicFramePr>
        <p:xfrm>
          <a:off x="1195281" y="1706233"/>
          <a:ext cx="5394325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804" name="Equation" r:id="rId4" imgW="1828800" imgH="508000" progId="Equation.3">
                  <p:embed/>
                </p:oleObj>
              </mc:Choice>
              <mc:Fallback>
                <p:oleObj name="Equation" r:id="rId4" imgW="18288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281" y="1706233"/>
                        <a:ext cx="5394325" cy="13795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219013" y="581456"/>
            <a:ext cx="89410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The decibel </a:t>
            </a:r>
            <a:r>
              <a:rPr lang="en-US" sz="2000" dirty="0" smtClean="0">
                <a:latin typeface="Arial"/>
                <a:cs typeface="Arial"/>
              </a:rPr>
              <a:t>is </a:t>
            </a:r>
            <a:r>
              <a:rPr lang="en-US" sz="2000" dirty="0">
                <a:latin typeface="Arial"/>
                <a:cs typeface="Arial"/>
              </a:rPr>
              <a:t>a logarithmic unit used to express the ratio of one value of a physical property to </a:t>
            </a:r>
            <a:r>
              <a:rPr lang="en-US" sz="2000" dirty="0" smtClean="0">
                <a:latin typeface="Arial"/>
                <a:cs typeface="Arial"/>
              </a:rPr>
              <a:t>another value</a:t>
            </a:r>
            <a:endParaRPr lang="en-US" sz="20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To express ratios of amplitudes of signals, the </a:t>
            </a:r>
            <a:r>
              <a:rPr lang="en-US" sz="2000" dirty="0">
                <a:latin typeface="Arial"/>
                <a:cs typeface="Arial"/>
              </a:rPr>
              <a:t>decibel </a:t>
            </a:r>
            <a:r>
              <a:rPr lang="en-US" sz="2000" dirty="0" smtClean="0">
                <a:latin typeface="Arial"/>
                <a:cs typeface="Arial"/>
              </a:rPr>
              <a:t>(dB) quantity is given by the expression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867" y="3825034"/>
            <a:ext cx="89410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NB: to compute power ratios, a scaling factor of 10 is used instead of </a:t>
            </a:r>
            <a:r>
              <a:rPr lang="en-US" sz="2000" dirty="0">
                <a:latin typeface="Arial"/>
                <a:cs typeface="Arial"/>
              </a:rPr>
              <a:t>a scaling factor </a:t>
            </a:r>
            <a:r>
              <a:rPr lang="en-US" sz="2000" dirty="0" smtClean="0">
                <a:latin typeface="Arial"/>
                <a:cs typeface="Arial"/>
              </a:rPr>
              <a:t>of 20</a:t>
            </a:r>
          </a:p>
        </p:txBody>
      </p:sp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967865"/>
              </p:ext>
            </p:extLst>
          </p:nvPr>
        </p:nvGraphicFramePr>
        <p:xfrm>
          <a:off x="849312" y="4583639"/>
          <a:ext cx="5357812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805" name="Equation" r:id="rId6" imgW="1816100" imgH="508000" progId="Equation.DSMT4">
                  <p:embed/>
                </p:oleObj>
              </mc:Choice>
              <mc:Fallback>
                <p:oleObj name="Equation" r:id="rId6" imgW="18161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2" y="4583639"/>
                        <a:ext cx="5357812" cy="137953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14340" y="6052988"/>
            <a:ext cx="70198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err="1" smtClean="0">
                <a:latin typeface="Arial"/>
                <a:cs typeface="Arial"/>
              </a:rPr>
              <a:t>SignalPow</a:t>
            </a:r>
            <a:r>
              <a:rPr lang="en-US" sz="2000" baseline="-25000" dirty="0" err="1" smtClean="0">
                <a:latin typeface="Arial"/>
                <a:cs typeface="Arial"/>
              </a:rPr>
              <a:t>mes</a:t>
            </a:r>
            <a:r>
              <a:rPr lang="en-US" sz="2000" dirty="0" smtClean="0">
                <a:latin typeface="Arial"/>
                <a:cs typeface="Arial"/>
              </a:rPr>
              <a:t> is the measured signal power value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>
                <a:latin typeface="Arial"/>
                <a:cs typeface="Arial"/>
              </a:rPr>
              <a:t>SignalPow</a:t>
            </a:r>
            <a:r>
              <a:rPr lang="en-US" sz="2000" baseline="-25000" dirty="0" err="1" smtClean="0">
                <a:latin typeface="Arial"/>
                <a:cs typeface="Arial"/>
              </a:rPr>
              <a:t>ref</a:t>
            </a:r>
            <a:r>
              <a:rPr lang="en-US" sz="2000" baseline="-25000" dirty="0" smtClean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is a reference power value  (which  can be 1)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649269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8" grpId="0" build="p" bldLvl="2"/>
      <p:bldP spid="10" grpId="0"/>
      <p:bldP spid="13" grpId="0" build="p" bldLvl="2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024" t="12009" r="8340" b="6754"/>
          <a:stretch/>
        </p:blipFill>
        <p:spPr>
          <a:xfrm>
            <a:off x="1254899" y="740870"/>
            <a:ext cx="6524717" cy="37704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029554"/>
            <a:ext cx="95631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 </a:t>
            </a:r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PA Bode plot shows the response in dB again log frequency</a:t>
            </a:r>
            <a:endParaRPr lang="en-US" sz="24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Advantage </a:t>
            </a:r>
            <a:r>
              <a:rPr lang="en-US" sz="2400" dirty="0">
                <a:latin typeface="Arial"/>
                <a:cs typeface="Arial"/>
              </a:rPr>
              <a:t>of logarithmic plot is that </a:t>
            </a:r>
            <a:r>
              <a:rPr lang="en-US" sz="2400" dirty="0" smtClean="0">
                <a:latin typeface="Arial"/>
                <a:cs typeface="Arial"/>
              </a:rPr>
              <a:t>multiplicative factors </a:t>
            </a:r>
            <a:r>
              <a:rPr lang="en-US" sz="2400" dirty="0">
                <a:latin typeface="Arial"/>
                <a:cs typeface="Arial"/>
              </a:rPr>
              <a:t>are converted into additive </a:t>
            </a:r>
            <a:r>
              <a:rPr lang="en-US" sz="2400" dirty="0" smtClean="0">
                <a:latin typeface="Arial"/>
                <a:cs typeface="Arial"/>
              </a:rPr>
              <a:t>ones</a:t>
            </a:r>
            <a:endParaRPr lang="en-US" sz="24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We </a:t>
            </a:r>
            <a:r>
              <a:rPr lang="en-US" sz="2400" dirty="0">
                <a:latin typeface="Arial"/>
                <a:cs typeface="Arial"/>
              </a:rPr>
              <a:t>can then decompose a high order </a:t>
            </a:r>
            <a:r>
              <a:rPr lang="en-US" sz="2400" dirty="0" smtClean="0">
                <a:latin typeface="Arial"/>
                <a:cs typeface="Arial"/>
              </a:rPr>
              <a:t>transfer function </a:t>
            </a:r>
            <a:r>
              <a:rPr lang="en-US" sz="2400" dirty="0">
                <a:latin typeface="Arial"/>
                <a:cs typeface="Arial"/>
              </a:rPr>
              <a:t>into </a:t>
            </a:r>
            <a:r>
              <a:rPr lang="en-US" sz="2400" dirty="0" smtClean="0">
                <a:latin typeface="Arial"/>
                <a:cs typeface="Arial"/>
              </a:rPr>
              <a:t>a product </a:t>
            </a:r>
            <a:r>
              <a:rPr lang="en-US" sz="2400" dirty="0">
                <a:latin typeface="Arial"/>
                <a:cs typeface="Arial"/>
              </a:rPr>
              <a:t>of simple </a:t>
            </a:r>
            <a:r>
              <a:rPr lang="en-US" sz="2400" dirty="0" smtClean="0">
                <a:latin typeface="Arial"/>
                <a:cs typeface="Arial"/>
              </a:rPr>
              <a:t>standard components </a:t>
            </a:r>
            <a:r>
              <a:rPr lang="en-US" sz="2400" dirty="0">
                <a:latin typeface="Arial"/>
                <a:cs typeface="Arial"/>
              </a:rPr>
              <a:t>to sketch the broad features of </a:t>
            </a:r>
            <a:r>
              <a:rPr lang="en-US" sz="2400" dirty="0" smtClean="0">
                <a:latin typeface="Arial"/>
                <a:cs typeface="Arial"/>
              </a:rPr>
              <a:t>the Bode </a:t>
            </a:r>
            <a:r>
              <a:rPr lang="en-US" sz="2400" dirty="0">
                <a:latin typeface="Arial"/>
                <a:cs typeface="Arial"/>
              </a:rPr>
              <a:t>diagram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Bode Diagram</a:t>
            </a:r>
          </a:p>
        </p:txBody>
      </p:sp>
    </p:spTree>
    <p:extLst>
      <p:ext uri="{BB962C8B-B14F-4D97-AF65-F5344CB8AC3E}">
        <p14:creationId xmlns:p14="http://schemas.microsoft.com/office/powerpoint/2010/main" val="2765618877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1</a:t>
            </a:r>
            <a:r>
              <a:rPr lang="en-US" sz="3200" b="1" baseline="30000" dirty="0" smtClean="0">
                <a:latin typeface="Arial" charset="0"/>
              </a:rPr>
              <a:t>st</a:t>
            </a:r>
            <a:r>
              <a:rPr lang="en-US" sz="3200" b="1" dirty="0" smtClean="0">
                <a:latin typeface="Arial" charset="0"/>
              </a:rPr>
              <a:t> order roll-off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383" y="646884"/>
            <a:ext cx="89410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A frequency increases by an octave when its value doubles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625609"/>
              </p:ext>
            </p:extLst>
          </p:nvPr>
        </p:nvGraphicFramePr>
        <p:xfrm>
          <a:off x="478310" y="2406067"/>
          <a:ext cx="2522537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977" name="Equation" r:id="rId4" imgW="952500" imgH="431800" progId="Equation.3">
                  <p:embed/>
                </p:oleObj>
              </mc:Choice>
              <mc:Fallback>
                <p:oleObj name="Equation" r:id="rId4" imgW="952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310" y="2406067"/>
                        <a:ext cx="2522537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2132"/>
              </p:ext>
            </p:extLst>
          </p:nvPr>
        </p:nvGraphicFramePr>
        <p:xfrm>
          <a:off x="491042" y="4384206"/>
          <a:ext cx="2489200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978" name="Equation" r:id="rId6" imgW="939800" imgH="431800" progId="Equation.DSMT4">
                  <p:embed/>
                </p:oleObj>
              </mc:Choice>
              <mc:Fallback>
                <p:oleObj name="Equation" r:id="rId6" imgW="939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042" y="4384206"/>
                        <a:ext cx="2489200" cy="105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0" y="3444123"/>
            <a:ext cx="990599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As frequency becomes large, the s term will dominate as the ‘a’ </a:t>
            </a:r>
            <a:r>
              <a:rPr lang="en-US" sz="2400" dirty="0">
                <a:latin typeface="Arial"/>
                <a:cs typeface="Arial"/>
              </a:rPr>
              <a:t>term will become </a:t>
            </a:r>
            <a:r>
              <a:rPr lang="en-US" sz="2400" dirty="0" smtClean="0">
                <a:latin typeface="Arial"/>
                <a:cs typeface="Arial"/>
              </a:rPr>
              <a:t>insignificant. and the system behaves like an integrator</a:t>
            </a:r>
            <a:endParaRPr lang="en-US" sz="24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400" dirty="0" smtClean="0">
              <a:latin typeface="Arial"/>
              <a:cs typeface="Arial"/>
            </a:endParaRP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549890"/>
              </p:ext>
            </p:extLst>
          </p:nvPr>
        </p:nvGraphicFramePr>
        <p:xfrm>
          <a:off x="638703" y="1383753"/>
          <a:ext cx="25923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979" name="Equation" r:id="rId8" imgW="977900" imgH="228600" progId="Equation.3">
                  <p:embed/>
                </p:oleObj>
              </mc:Choice>
              <mc:Fallback>
                <p:oleObj name="Equation" r:id="rId8" imgW="9779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703" y="1383753"/>
                        <a:ext cx="259238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98449" y="1934584"/>
            <a:ext cx="990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Consider </a:t>
            </a:r>
            <a:r>
              <a:rPr lang="en-US" sz="2400" dirty="0" smtClean="0">
                <a:latin typeface="Arial"/>
                <a:cs typeface="Arial"/>
              </a:rPr>
              <a:t>the effect on a system with a 1</a:t>
            </a:r>
            <a:r>
              <a:rPr lang="en-US" sz="2400" baseline="30000" dirty="0" smtClean="0">
                <a:latin typeface="Arial"/>
                <a:cs typeface="Arial"/>
              </a:rPr>
              <a:t>st</a:t>
            </a:r>
            <a:r>
              <a:rPr lang="en-US" sz="2400" dirty="0" smtClean="0">
                <a:latin typeface="Arial"/>
                <a:cs typeface="Arial"/>
              </a:rPr>
              <a:t>  </a:t>
            </a:r>
            <a:r>
              <a:rPr lang="en-US" sz="2400" dirty="0">
                <a:latin typeface="Arial"/>
                <a:cs typeface="Arial"/>
              </a:rPr>
              <a:t>order transfer function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0608" y="5364411"/>
            <a:ext cx="8649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So amplitude of the transfer function becomes</a:t>
            </a: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29577"/>
              </p:ext>
            </p:extLst>
          </p:nvPr>
        </p:nvGraphicFramePr>
        <p:xfrm>
          <a:off x="557192" y="5805488"/>
          <a:ext cx="2420937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980" name="Equation" r:id="rId10" imgW="914400" imgH="431800" progId="Equation.3">
                  <p:embed/>
                </p:oleObj>
              </mc:Choice>
              <mc:Fallback>
                <p:oleObj name="Equation" r:id="rId10" imgW="914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192" y="5805488"/>
                        <a:ext cx="2420937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685765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2" grpId="0"/>
      <p:bldP spid="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1</a:t>
            </a:r>
            <a:r>
              <a:rPr lang="en-US" sz="3200" b="1" baseline="30000" dirty="0">
                <a:latin typeface="Arial" charset="0"/>
              </a:rPr>
              <a:t>st</a:t>
            </a:r>
            <a:r>
              <a:rPr lang="en-US" sz="3200" b="1" dirty="0">
                <a:latin typeface="Arial" charset="0"/>
              </a:rPr>
              <a:t> order roll-off</a:t>
            </a:r>
          </a:p>
        </p:txBody>
      </p:sp>
      <p:graphicFrame>
        <p:nvGraphicFramePr>
          <p:cNvPr id="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673979"/>
              </p:ext>
            </p:extLst>
          </p:nvPr>
        </p:nvGraphicFramePr>
        <p:xfrm>
          <a:off x="185221" y="1529789"/>
          <a:ext cx="5018087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15" name="Equation" r:id="rId4" imgW="1701800" imgH="482600" progId="Equation.DSMT4">
                  <p:embed/>
                </p:oleObj>
              </mc:Choice>
              <mc:Fallback>
                <p:oleObj name="Equation" r:id="rId4" imgW="17018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21" y="1529789"/>
                        <a:ext cx="5018087" cy="13112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253218"/>
              </p:ext>
            </p:extLst>
          </p:nvPr>
        </p:nvGraphicFramePr>
        <p:xfrm>
          <a:off x="358905" y="3667307"/>
          <a:ext cx="3567113" cy="136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16" name="Equation" r:id="rId6" imgW="1346200" imgH="558800" progId="Equation.3">
                  <p:embed/>
                </p:oleObj>
              </mc:Choice>
              <mc:Fallback>
                <p:oleObj name="Equation" r:id="rId6" imgW="13462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905" y="3667307"/>
                        <a:ext cx="3567113" cy="1363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602680"/>
              </p:ext>
            </p:extLst>
          </p:nvPr>
        </p:nvGraphicFramePr>
        <p:xfrm>
          <a:off x="4392600" y="3840658"/>
          <a:ext cx="671513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17" name="Equation" r:id="rId8" imgW="254000" imgH="393700" progId="Equation.DSMT4">
                  <p:embed/>
                </p:oleObj>
              </mc:Choice>
              <mc:Fallback>
                <p:oleObj name="Equation" r:id="rId8" imgW="254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2600" y="3840658"/>
                        <a:ext cx="671513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0" y="518995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Therefore the dB ratio of responses when frequency increases by an octave is given by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1061" y="2943947"/>
            <a:ext cx="18480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where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74398"/>
              </p:ext>
            </p:extLst>
          </p:nvPr>
        </p:nvGraphicFramePr>
        <p:xfrm>
          <a:off x="235203" y="5087223"/>
          <a:ext cx="3819525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18" name="Equation" r:id="rId10" imgW="1295400" imgH="431800" progId="Equation.3">
                  <p:embed/>
                </p:oleObj>
              </mc:Choice>
              <mc:Fallback>
                <p:oleObj name="Equation" r:id="rId10" imgW="1295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03" y="5087223"/>
                        <a:ext cx="3819525" cy="11731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963133"/>
              </p:ext>
            </p:extLst>
          </p:nvPr>
        </p:nvGraphicFramePr>
        <p:xfrm>
          <a:off x="4619361" y="5366838"/>
          <a:ext cx="13763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4019" name="Equation" r:id="rId12" imgW="520700" imgH="203200" progId="Equation.3">
                  <p:embed/>
                </p:oleObj>
              </mc:Choice>
              <mc:Fallback>
                <p:oleObj name="Equation" r:id="rId12" imgW="520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361" y="5366838"/>
                        <a:ext cx="13763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74471" y="6109000"/>
            <a:ext cx="9470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Arial"/>
                <a:cs typeface="Arial"/>
              </a:rPr>
              <a:t>Thus for a 1st order system, the response falls off  6dB per octave</a:t>
            </a:r>
          </a:p>
        </p:txBody>
      </p:sp>
    </p:spTree>
    <p:extLst>
      <p:ext uri="{BB962C8B-B14F-4D97-AF65-F5344CB8AC3E}">
        <p14:creationId xmlns:p14="http://schemas.microsoft.com/office/powerpoint/2010/main" val="1293784441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1</a:t>
            </a:r>
            <a:r>
              <a:rPr lang="en-US" sz="3200" b="1" baseline="30000" dirty="0">
                <a:latin typeface="Arial" charset="0"/>
              </a:rPr>
              <a:t>st</a:t>
            </a:r>
            <a:r>
              <a:rPr lang="en-US" sz="3200" b="1" dirty="0">
                <a:latin typeface="Arial" charset="0"/>
              </a:rPr>
              <a:t> order roll-off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8760" y="710299"/>
            <a:ext cx="9624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For a 1st order HPF characteristic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3199201"/>
            <a:ext cx="94462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NB: </a:t>
            </a:r>
            <a:r>
              <a:rPr lang="en-US" sz="2400" dirty="0" smtClean="0">
                <a:latin typeface="Arial"/>
                <a:cs typeface="Arial"/>
              </a:rPr>
              <a:t>change in 1</a:t>
            </a:r>
            <a:r>
              <a:rPr lang="en-US" sz="2400" baseline="30000" dirty="0" smtClean="0">
                <a:latin typeface="Arial"/>
                <a:cs typeface="Arial"/>
              </a:rPr>
              <a:t>st</a:t>
            </a:r>
            <a:r>
              <a:rPr lang="en-US" sz="2400" dirty="0" smtClean="0">
                <a:latin typeface="Arial"/>
                <a:cs typeface="Arial"/>
              </a:rPr>
              <a:t> order LP system response 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per 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decade </a:t>
            </a:r>
            <a:r>
              <a:rPr lang="en-US" sz="2400" dirty="0">
                <a:latin typeface="Arial"/>
                <a:cs typeface="Arial"/>
              </a:rPr>
              <a:t>is would be 20dB</a:t>
            </a:r>
          </a:p>
        </p:txBody>
      </p:sp>
      <p:graphicFrame>
        <p:nvGraphicFramePr>
          <p:cNvPr id="2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717951"/>
              </p:ext>
            </p:extLst>
          </p:nvPr>
        </p:nvGraphicFramePr>
        <p:xfrm>
          <a:off x="399517" y="5560950"/>
          <a:ext cx="4006850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001" name="Equation" r:id="rId4" imgW="1358900" imgH="431800" progId="Equation.DSMT4">
                  <p:embed/>
                </p:oleObj>
              </mc:Choice>
              <mc:Fallback>
                <p:oleObj name="Equation" r:id="rId4" imgW="13589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17" y="5560950"/>
                        <a:ext cx="4006850" cy="11731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518877"/>
              </p:ext>
            </p:extLst>
          </p:nvPr>
        </p:nvGraphicFramePr>
        <p:xfrm>
          <a:off x="4632325" y="5911787"/>
          <a:ext cx="15779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002" name="Equation" r:id="rId6" imgW="596900" imgH="203200" progId="Equation.3">
                  <p:embed/>
                </p:oleObj>
              </mc:Choice>
              <mc:Fallback>
                <p:oleObj name="Equation" r:id="rId6" imgW="596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2325" y="5911787"/>
                        <a:ext cx="15779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158396"/>
              </p:ext>
            </p:extLst>
          </p:nvPr>
        </p:nvGraphicFramePr>
        <p:xfrm>
          <a:off x="418604" y="4179767"/>
          <a:ext cx="3735388" cy="136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003" name="Equation" r:id="rId8" imgW="1409700" imgH="558800" progId="Equation.DSMT4">
                  <p:embed/>
                </p:oleObj>
              </mc:Choice>
              <mc:Fallback>
                <p:oleObj name="Equation" r:id="rId8" imgW="1409700" imgH="558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604" y="4179767"/>
                        <a:ext cx="3735388" cy="1363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702256"/>
              </p:ext>
            </p:extLst>
          </p:nvPr>
        </p:nvGraphicFramePr>
        <p:xfrm>
          <a:off x="479968" y="1307473"/>
          <a:ext cx="3905250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004" name="Equation" r:id="rId10" imgW="1473200" imgH="482600" progId="Equation.DSMT4">
                  <p:embed/>
                </p:oleObj>
              </mc:Choice>
              <mc:Fallback>
                <p:oleObj name="Equation" r:id="rId10" imgW="14732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68" y="1307473"/>
                        <a:ext cx="3905250" cy="1177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49093" y="2556113"/>
            <a:ext cx="9624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A </a:t>
            </a:r>
            <a:r>
              <a:rPr lang="en-US" sz="2400" dirty="0">
                <a:latin typeface="Arial"/>
                <a:cs typeface="Arial"/>
              </a:rPr>
              <a:t>1</a:t>
            </a:r>
            <a:r>
              <a:rPr lang="en-US" sz="2400" baseline="30000" dirty="0">
                <a:latin typeface="Arial"/>
                <a:cs typeface="Arial"/>
              </a:rPr>
              <a:t>st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smtClean="0">
                <a:latin typeface="Arial"/>
                <a:cs typeface="Arial"/>
              </a:rPr>
              <a:t> HPF characteristic would thus give +6dB/Octave increase</a:t>
            </a:r>
          </a:p>
        </p:txBody>
      </p:sp>
    </p:spTree>
    <p:extLst>
      <p:ext uri="{BB962C8B-B14F-4D97-AF65-F5344CB8AC3E}">
        <p14:creationId xmlns:p14="http://schemas.microsoft.com/office/powerpoint/2010/main" val="3636724687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" grpId="0"/>
      <p:bldP spid="1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1</a:t>
            </a:r>
            <a:r>
              <a:rPr lang="en-US" sz="3200" b="1" baseline="30000" dirty="0">
                <a:latin typeface="Arial" charset="0"/>
              </a:rPr>
              <a:t>st</a:t>
            </a:r>
            <a:r>
              <a:rPr lang="en-US" sz="3200" b="1" dirty="0">
                <a:latin typeface="Arial" charset="0"/>
              </a:rPr>
              <a:t> </a:t>
            </a:r>
            <a:r>
              <a:rPr lang="en-US" sz="3200" b="1" dirty="0" smtClean="0">
                <a:latin typeface="Arial" charset="0"/>
              </a:rPr>
              <a:t>and 2</a:t>
            </a:r>
            <a:r>
              <a:rPr lang="en-US" sz="3200" b="1" baseline="30000" dirty="0" smtClean="0">
                <a:latin typeface="Arial" charset="0"/>
              </a:rPr>
              <a:t>nd</a:t>
            </a:r>
            <a:r>
              <a:rPr lang="en-US" sz="3200" b="1" dirty="0" smtClean="0">
                <a:latin typeface="Arial" charset="0"/>
              </a:rPr>
              <a:t> order </a:t>
            </a:r>
            <a:r>
              <a:rPr lang="en-US" sz="3200" b="1" dirty="0">
                <a:latin typeface="Arial" charset="0"/>
              </a:rPr>
              <a:t>roll-off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409728"/>
              </p:ext>
            </p:extLst>
          </p:nvPr>
        </p:nvGraphicFramePr>
        <p:xfrm>
          <a:off x="2973007" y="1335089"/>
          <a:ext cx="2824162" cy="1052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05" name="Equation" r:id="rId4" imgW="1066800" imgH="431800" progId="Equation.DSMT4">
                  <p:embed/>
                </p:oleObj>
              </mc:Choice>
              <mc:Fallback>
                <p:oleObj name="Equation" r:id="rId4" imgW="1066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3007" y="1335089"/>
                        <a:ext cx="2824162" cy="1052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827416"/>
              </p:ext>
            </p:extLst>
          </p:nvPr>
        </p:nvGraphicFramePr>
        <p:xfrm>
          <a:off x="3000532" y="2621478"/>
          <a:ext cx="27559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06" name="Equation" r:id="rId6" imgW="1041400" imgH="228600" progId="Equation.3">
                  <p:embed/>
                </p:oleObj>
              </mc:Choice>
              <mc:Fallback>
                <p:oleObj name="Equation" r:id="rId6" imgW="1041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532" y="2621478"/>
                        <a:ext cx="27559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571471"/>
              </p:ext>
            </p:extLst>
          </p:nvPr>
        </p:nvGraphicFramePr>
        <p:xfrm>
          <a:off x="3070945" y="3477671"/>
          <a:ext cx="3328987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07" name="Equation" r:id="rId8" imgW="1257300" imgH="393700" progId="Equation.3">
                  <p:embed/>
                </p:oleObj>
              </mc:Choice>
              <mc:Fallback>
                <p:oleObj name="Equation" r:id="rId8" imgW="1257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945" y="3477671"/>
                        <a:ext cx="3328987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361621"/>
              </p:ext>
            </p:extLst>
          </p:nvPr>
        </p:nvGraphicFramePr>
        <p:xfrm>
          <a:off x="3103338" y="4940284"/>
          <a:ext cx="3429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08" name="Equation" r:id="rId10" imgW="1295400" imgH="254000" progId="Equation.DSMT4">
                  <p:embed/>
                </p:oleObj>
              </mc:Choice>
              <mc:Fallback>
                <p:oleObj name="Equation" r:id="rId10" imgW="12954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338" y="4940284"/>
                        <a:ext cx="3429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0" y="739493"/>
            <a:ext cx="37573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Form of transfer function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58170" y="772825"/>
            <a:ext cx="44188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Asymptotic  roll-off per octave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1394625"/>
            <a:ext cx="28444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1</a:t>
            </a:r>
            <a:r>
              <a:rPr lang="en-US" sz="2400" baseline="30000" dirty="0" smtClean="0">
                <a:latin typeface="Arial"/>
                <a:cs typeface="Arial"/>
              </a:rPr>
              <a:t>st</a:t>
            </a:r>
            <a:r>
              <a:rPr lang="en-US" sz="2400" dirty="0" smtClean="0">
                <a:latin typeface="Arial"/>
                <a:cs typeface="Arial"/>
              </a:rPr>
              <a:t> order low pass characteristic</a:t>
            </a:r>
          </a:p>
        </p:txBody>
      </p:sp>
      <p:sp>
        <p:nvSpPr>
          <p:cNvPr id="26" name="Rectangle 25"/>
          <p:cNvSpPr/>
          <p:nvPr/>
        </p:nvSpPr>
        <p:spPr>
          <a:xfrm>
            <a:off x="0" y="2512797"/>
            <a:ext cx="28248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1</a:t>
            </a:r>
            <a:r>
              <a:rPr lang="en-US" sz="2400" baseline="30000" dirty="0" smtClean="0">
                <a:latin typeface="Arial"/>
                <a:cs typeface="Arial"/>
              </a:rPr>
              <a:t>st</a:t>
            </a:r>
            <a:r>
              <a:rPr lang="en-US" sz="2400" dirty="0" smtClean="0">
                <a:latin typeface="Arial"/>
                <a:cs typeface="Arial"/>
              </a:rPr>
              <a:t> order high pass characteristic</a:t>
            </a:r>
          </a:p>
        </p:txBody>
      </p:sp>
      <p:sp>
        <p:nvSpPr>
          <p:cNvPr id="27" name="Rectangle 26"/>
          <p:cNvSpPr/>
          <p:nvPr/>
        </p:nvSpPr>
        <p:spPr>
          <a:xfrm>
            <a:off x="0" y="3670143"/>
            <a:ext cx="2818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2</a:t>
            </a:r>
            <a:r>
              <a:rPr lang="en-US" sz="2400" baseline="30000" dirty="0" smtClean="0">
                <a:latin typeface="Arial"/>
                <a:cs typeface="Arial"/>
              </a:rPr>
              <a:t>nd</a:t>
            </a:r>
            <a:r>
              <a:rPr lang="en-US" sz="2400" dirty="0" smtClean="0">
                <a:latin typeface="Arial"/>
                <a:cs typeface="Arial"/>
              </a:rPr>
              <a:t>  order low pass characteristic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4748628"/>
            <a:ext cx="2818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2</a:t>
            </a:r>
            <a:r>
              <a:rPr lang="en-US" sz="2400" baseline="30000" dirty="0" smtClean="0">
                <a:latin typeface="Arial"/>
                <a:cs typeface="Arial"/>
              </a:rPr>
              <a:t>nd</a:t>
            </a:r>
            <a:r>
              <a:rPr lang="en-US" sz="2400" dirty="0" smtClean="0">
                <a:latin typeface="Arial"/>
                <a:cs typeface="Arial"/>
              </a:rPr>
              <a:t>  order high pass characteristic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702616"/>
              </p:ext>
            </p:extLst>
          </p:nvPr>
        </p:nvGraphicFramePr>
        <p:xfrm>
          <a:off x="6974310" y="1596343"/>
          <a:ext cx="13763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09" name="Equation" r:id="rId12" imgW="520700" imgH="203200" progId="Equation.3">
                  <p:embed/>
                </p:oleObj>
              </mc:Choice>
              <mc:Fallback>
                <p:oleObj name="Equation" r:id="rId12" imgW="520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4310" y="1596343"/>
                        <a:ext cx="1376363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86650"/>
              </p:ext>
            </p:extLst>
          </p:nvPr>
        </p:nvGraphicFramePr>
        <p:xfrm>
          <a:off x="7231593" y="2681278"/>
          <a:ext cx="10731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10" name="Equation" r:id="rId14" imgW="406400" imgH="203200" progId="Equation.DSMT4">
                  <p:embed/>
                </p:oleObj>
              </mc:Choice>
              <mc:Fallback>
                <p:oleObj name="Equation" r:id="rId14" imgW="406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1593" y="2681278"/>
                        <a:ext cx="10731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9790363"/>
              </p:ext>
            </p:extLst>
          </p:nvPr>
        </p:nvGraphicFramePr>
        <p:xfrm>
          <a:off x="7202488" y="3720533"/>
          <a:ext cx="15430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11" name="Equation" r:id="rId16" imgW="584200" imgH="203200" progId="Equation.DSMT4">
                  <p:embed/>
                </p:oleObj>
              </mc:Choice>
              <mc:Fallback>
                <p:oleObj name="Equation" r:id="rId16" imgW="584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2488" y="3720533"/>
                        <a:ext cx="154305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434849"/>
              </p:ext>
            </p:extLst>
          </p:nvPr>
        </p:nvGraphicFramePr>
        <p:xfrm>
          <a:off x="7313074" y="4990006"/>
          <a:ext cx="12414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12" name="Equation" r:id="rId18" imgW="469900" imgH="203200" progId="Equation.3">
                  <p:embed/>
                </p:oleObj>
              </mc:Choice>
              <mc:Fallback>
                <p:oleObj name="Equation" r:id="rId18" imgW="469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3074" y="4990006"/>
                        <a:ext cx="12414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Connector 32"/>
          <p:cNvCxnSpPr/>
          <p:nvPr/>
        </p:nvCxnSpPr>
        <p:spPr>
          <a:xfrm flipV="1">
            <a:off x="0" y="1223836"/>
            <a:ext cx="9906000" cy="2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0" y="2348365"/>
            <a:ext cx="9906000" cy="2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0" y="3380285"/>
            <a:ext cx="9906000" cy="2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0" y="4597425"/>
            <a:ext cx="9906000" cy="2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19070" y="6130895"/>
            <a:ext cx="94330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In general, asymptotic roll-off is 6dB per octave per order</a:t>
            </a:r>
          </a:p>
        </p:txBody>
      </p:sp>
    </p:spTree>
    <p:extLst>
      <p:ext uri="{BB962C8B-B14F-4D97-AF65-F5344CB8AC3E}">
        <p14:creationId xmlns:p14="http://schemas.microsoft.com/office/powerpoint/2010/main" val="3538043658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6" grpId="0"/>
      <p:bldP spid="27" grpId="0"/>
      <p:bldP spid="28" grpId="0"/>
      <p:bldP spid="3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33" y="1151467"/>
            <a:ext cx="7505700" cy="269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500" y="3759200"/>
            <a:ext cx="7645400" cy="284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6953" y="1630710"/>
            <a:ext cx="134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AMPLITUDE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90923" y="4135096"/>
            <a:ext cx="8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PHASE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Bode Diagram</a:t>
            </a:r>
          </a:p>
        </p:txBody>
      </p:sp>
    </p:spTree>
    <p:extLst>
      <p:ext uri="{BB962C8B-B14F-4D97-AF65-F5344CB8AC3E}">
        <p14:creationId xmlns:p14="http://schemas.microsoft.com/office/powerpoint/2010/main" val="1608694637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2" y="1614488"/>
            <a:ext cx="71120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82938"/>
            <a:ext cx="800100" cy="7747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843" y="4068767"/>
            <a:ext cx="26500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Flat amplitude </a:t>
            </a:r>
          </a:p>
          <a:p>
            <a:pPr algn="l"/>
            <a:r>
              <a:rPr lang="en-US" sz="2000" dirty="0">
                <a:latin typeface="Arial"/>
                <a:cs typeface="Arial"/>
              </a:rPr>
              <a:t>a</a:t>
            </a:r>
            <a:r>
              <a:rPr lang="en-US" sz="2000" dirty="0" smtClean="0">
                <a:latin typeface="Arial"/>
                <a:cs typeface="Arial"/>
              </a:rPr>
              <a:t>nd phase responses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A direct connection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25894" y="6885"/>
            <a:ext cx="8229600" cy="124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Factors in transfer function: </a:t>
            </a:r>
            <a:endParaRPr lang="en-US" sz="3200" b="1" dirty="0" smtClean="0"/>
          </a:p>
          <a:p>
            <a:r>
              <a:rPr lang="en-US" sz="3200" b="1" dirty="0" smtClean="0"/>
              <a:t>Constant</a:t>
            </a:r>
            <a:endParaRPr lang="en-US" altLang="zh-CN" sz="3200" b="1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8942915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2" y="1524000"/>
            <a:ext cx="7112000" cy="533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1" y="3221038"/>
            <a:ext cx="1079501" cy="698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" y="4084642"/>
            <a:ext cx="29219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Flat amplitude response </a:t>
            </a:r>
          </a:p>
          <a:p>
            <a:pPr algn="l"/>
            <a:r>
              <a:rPr lang="en-US" sz="2000" dirty="0">
                <a:latin typeface="Arial"/>
                <a:cs typeface="Arial"/>
              </a:rPr>
              <a:t>F</a:t>
            </a:r>
            <a:r>
              <a:rPr lang="en-US" sz="2000" dirty="0" smtClean="0">
                <a:latin typeface="Arial"/>
                <a:cs typeface="Arial"/>
              </a:rPr>
              <a:t>requency dependent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phase responses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5894" y="6885"/>
            <a:ext cx="8229600" cy="124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Factors in transfer function: </a:t>
            </a:r>
            <a:endParaRPr lang="en-US" sz="3200" b="1" dirty="0" smtClean="0"/>
          </a:p>
          <a:p>
            <a:r>
              <a:rPr lang="en-US" sz="3200" b="1" dirty="0" smtClean="0"/>
              <a:t>Transport delay</a:t>
            </a:r>
            <a:endParaRPr lang="en-US" altLang="zh-CN" sz="3200" b="1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0660617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prstClr val="black"/>
                </a:solidFill>
              </a:rPr>
              <a:t>Common useful Laplace transforms</a:t>
            </a:r>
            <a:endParaRPr lang="en-US" sz="3600" b="1" dirty="0">
              <a:solidFill>
                <a:prstClr val="black"/>
              </a:solidFill>
            </a:endParaRPr>
          </a:p>
        </p:txBody>
      </p:sp>
      <p:graphicFrame>
        <p:nvGraphicFramePr>
          <p:cNvPr id="7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086297"/>
              </p:ext>
            </p:extLst>
          </p:nvPr>
        </p:nvGraphicFramePr>
        <p:xfrm>
          <a:off x="5334214" y="1526682"/>
          <a:ext cx="3652406" cy="1011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914" name="Equation" r:id="rId3" imgW="1422400" imgH="393700" progId="Equation.DSMT4">
                  <p:embed/>
                </p:oleObj>
              </mc:Choice>
              <mc:Fallback>
                <p:oleObj name="Equation" r:id="rId3" imgW="1422400" imgH="393700" progId="Equation.DSMT4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214" y="1526682"/>
                        <a:ext cx="3652406" cy="1011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301878"/>
              </p:ext>
            </p:extLst>
          </p:nvPr>
        </p:nvGraphicFramePr>
        <p:xfrm>
          <a:off x="5221288" y="5895975"/>
          <a:ext cx="4487862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915" name="Equation" r:id="rId5" imgW="1968500" imgH="393700" progId="Equation.3">
                  <p:embed/>
                </p:oleObj>
              </mc:Choice>
              <mc:Fallback>
                <p:oleObj name="Equation" r:id="rId5" imgW="1968500" imgH="3937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1288" y="5895975"/>
                        <a:ext cx="4487862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864119"/>
              </p:ext>
            </p:extLst>
          </p:nvPr>
        </p:nvGraphicFramePr>
        <p:xfrm>
          <a:off x="5324186" y="3484130"/>
          <a:ext cx="3678238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916" name="Equation" r:id="rId7" imgW="1612900" imgH="393700" progId="Equation.3">
                  <p:embed/>
                </p:oleObj>
              </mc:Choice>
              <mc:Fallback>
                <p:oleObj name="Equation" r:id="rId7" imgW="1612900" imgH="3937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4186" y="3484130"/>
                        <a:ext cx="3678238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831411"/>
              </p:ext>
            </p:extLst>
          </p:nvPr>
        </p:nvGraphicFramePr>
        <p:xfrm>
          <a:off x="5272088" y="5054600"/>
          <a:ext cx="4400550" cy="89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917" name="Equation" r:id="rId9" imgW="1930400" imgH="393700" progId="Equation.3">
                  <p:embed/>
                </p:oleObj>
              </mc:Choice>
              <mc:Fallback>
                <p:oleObj name="Equation" r:id="rId9" imgW="1930400" imgH="3937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2088" y="5054600"/>
                        <a:ext cx="4400550" cy="896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1857605"/>
            <a:ext cx="1399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Unit step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630305"/>
            <a:ext cx="3127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Decaying exponential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0914" y="6179283"/>
            <a:ext cx="1142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Cosine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1715" y="5338060"/>
            <a:ext cx="80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Sine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092147"/>
              </p:ext>
            </p:extLst>
          </p:nvPr>
        </p:nvGraphicFramePr>
        <p:xfrm>
          <a:off x="5426075" y="912813"/>
          <a:ext cx="3279775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918" name="Equation" r:id="rId11" imgW="1384300" imgH="203200" progId="Equation.3">
                  <p:embed/>
                </p:oleObj>
              </mc:Choice>
              <mc:Fallback>
                <p:oleObj name="Equation" r:id="rId11" imgW="1384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6075" y="912813"/>
                        <a:ext cx="3279775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0" y="826674"/>
            <a:ext cx="2066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Delta function</a:t>
            </a:r>
            <a:endParaRPr lang="en-US" sz="2400" dirty="0">
              <a:latin typeface="Arial"/>
              <a:cs typeface="Arial"/>
            </a:endParaRPr>
          </a:p>
        </p:txBody>
      </p:sp>
      <p:grpSp>
        <p:nvGrpSpPr>
          <p:cNvPr id="17" name="Group 31"/>
          <p:cNvGrpSpPr>
            <a:grpSpLocks/>
          </p:cNvGrpSpPr>
          <p:nvPr/>
        </p:nvGrpSpPr>
        <p:grpSpPr bwMode="auto">
          <a:xfrm>
            <a:off x="3069836" y="822474"/>
            <a:ext cx="1332838" cy="644525"/>
            <a:chOff x="3205" y="1571"/>
            <a:chExt cx="775" cy="406"/>
          </a:xfrm>
        </p:grpSpPr>
        <p:sp>
          <p:nvSpPr>
            <p:cNvPr id="18" name="Line 32"/>
            <p:cNvSpPr>
              <a:spLocks noChangeShapeType="1"/>
            </p:cNvSpPr>
            <p:nvPr/>
          </p:nvSpPr>
          <p:spPr bwMode="auto">
            <a:xfrm>
              <a:off x="3306" y="1571"/>
              <a:ext cx="0" cy="4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Line 33"/>
            <p:cNvSpPr>
              <a:spLocks noChangeShapeType="1"/>
            </p:cNvSpPr>
            <p:nvPr/>
          </p:nvSpPr>
          <p:spPr bwMode="auto">
            <a:xfrm>
              <a:off x="3205" y="1894"/>
              <a:ext cx="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Line 34"/>
            <p:cNvSpPr>
              <a:spLocks noChangeShapeType="1"/>
            </p:cNvSpPr>
            <p:nvPr/>
          </p:nvSpPr>
          <p:spPr bwMode="auto">
            <a:xfrm flipV="1">
              <a:off x="3306" y="1687"/>
              <a:ext cx="0" cy="207"/>
            </a:xfrm>
            <a:prstGeom prst="line">
              <a:avLst/>
            </a:prstGeom>
            <a:noFill/>
            <a:ln w="3672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3319" y="1898"/>
              <a:ext cx="482" cy="0"/>
            </a:xfrm>
            <a:prstGeom prst="line">
              <a:avLst/>
            </a:prstGeom>
            <a:noFill/>
            <a:ln w="3672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13"/>
          <p:cNvGrpSpPr>
            <a:grpSpLocks/>
          </p:cNvGrpSpPr>
          <p:nvPr/>
        </p:nvGrpSpPr>
        <p:grpSpPr bwMode="auto">
          <a:xfrm>
            <a:off x="3051028" y="1824864"/>
            <a:ext cx="1332838" cy="642937"/>
            <a:chOff x="3205" y="2068"/>
            <a:chExt cx="775" cy="405"/>
          </a:xfrm>
        </p:grpSpPr>
        <p:sp>
          <p:nvSpPr>
            <p:cNvPr id="23" name="Line 14"/>
            <p:cNvSpPr>
              <a:spLocks noChangeShapeType="1"/>
            </p:cNvSpPr>
            <p:nvPr/>
          </p:nvSpPr>
          <p:spPr bwMode="auto">
            <a:xfrm>
              <a:off x="3306" y="2068"/>
              <a:ext cx="0" cy="4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Line 15"/>
            <p:cNvSpPr>
              <a:spLocks noChangeShapeType="1"/>
            </p:cNvSpPr>
            <p:nvPr/>
          </p:nvSpPr>
          <p:spPr bwMode="auto">
            <a:xfrm>
              <a:off x="3205" y="2390"/>
              <a:ext cx="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Line 16"/>
            <p:cNvSpPr>
              <a:spLocks noChangeShapeType="1"/>
            </p:cNvSpPr>
            <p:nvPr/>
          </p:nvSpPr>
          <p:spPr bwMode="auto">
            <a:xfrm flipV="1">
              <a:off x="3306" y="2192"/>
              <a:ext cx="0" cy="198"/>
            </a:xfrm>
            <a:prstGeom prst="line">
              <a:avLst/>
            </a:prstGeom>
            <a:noFill/>
            <a:ln w="3672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Line 17"/>
            <p:cNvSpPr>
              <a:spLocks noChangeShapeType="1"/>
            </p:cNvSpPr>
            <p:nvPr/>
          </p:nvSpPr>
          <p:spPr bwMode="auto">
            <a:xfrm>
              <a:off x="3306" y="2201"/>
              <a:ext cx="640" cy="0"/>
            </a:xfrm>
            <a:prstGeom prst="line">
              <a:avLst/>
            </a:prstGeom>
            <a:noFill/>
            <a:ln w="3672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 22"/>
          <p:cNvGrpSpPr>
            <a:grpSpLocks/>
          </p:cNvGrpSpPr>
          <p:nvPr/>
        </p:nvGrpSpPr>
        <p:grpSpPr bwMode="auto">
          <a:xfrm>
            <a:off x="3047147" y="2652920"/>
            <a:ext cx="1334558" cy="642937"/>
            <a:chOff x="3213" y="3086"/>
            <a:chExt cx="776" cy="405"/>
          </a:xfrm>
        </p:grpSpPr>
        <p:sp>
          <p:nvSpPr>
            <p:cNvPr id="28" name="Freeform 23"/>
            <p:cNvSpPr>
              <a:spLocks noChangeArrowheads="1"/>
            </p:cNvSpPr>
            <p:nvPr/>
          </p:nvSpPr>
          <p:spPr bwMode="auto">
            <a:xfrm>
              <a:off x="3318" y="3138"/>
              <a:ext cx="417" cy="264"/>
            </a:xfrm>
            <a:custGeom>
              <a:avLst/>
              <a:gdLst/>
              <a:ahLst/>
              <a:cxnLst>
                <a:cxn ang="0">
                  <a:pos x="0" y="1322"/>
                </a:cxn>
                <a:cxn ang="0">
                  <a:pos x="2026" y="0"/>
                </a:cxn>
              </a:cxnLst>
              <a:rect l="0" t="0" r="r" b="b"/>
              <a:pathLst>
                <a:path w="2027" h="1323">
                  <a:moveTo>
                    <a:pt x="0" y="1322"/>
                  </a:moveTo>
                  <a:cubicBezTo>
                    <a:pt x="1303" y="1236"/>
                    <a:pt x="2026" y="0"/>
                    <a:pt x="2026" y="0"/>
                  </a:cubicBezTo>
                </a:path>
              </a:pathLst>
            </a:custGeom>
            <a:noFill/>
            <a:ln w="3672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>
              <a:off x="3315" y="3086"/>
              <a:ext cx="0" cy="4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Line 25"/>
            <p:cNvSpPr>
              <a:spLocks noChangeShapeType="1"/>
            </p:cNvSpPr>
            <p:nvPr/>
          </p:nvSpPr>
          <p:spPr bwMode="auto">
            <a:xfrm>
              <a:off x="3213" y="3409"/>
              <a:ext cx="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2320"/>
              </p:ext>
            </p:extLst>
          </p:nvPr>
        </p:nvGraphicFramePr>
        <p:xfrm>
          <a:off x="5336886" y="2527734"/>
          <a:ext cx="3563938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919" name="Equation" r:id="rId13" imgW="1562100" imgH="393700" progId="Equation.3">
                  <p:embed/>
                </p:oleObj>
              </mc:Choice>
              <mc:Fallback>
                <p:oleObj name="Equation" r:id="rId13" imgW="1562100" imgH="3937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6886" y="2527734"/>
                        <a:ext cx="3563938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0" y="2741906"/>
            <a:ext cx="2699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Arial"/>
                <a:cs typeface="Arial"/>
              </a:rPr>
              <a:t>Rising exponential</a:t>
            </a:r>
            <a:endParaRPr lang="en-US" sz="2400" dirty="0">
              <a:latin typeface="Arial"/>
              <a:cs typeface="Arial"/>
            </a:endParaRPr>
          </a:p>
        </p:txBody>
      </p:sp>
      <p:grpSp>
        <p:nvGrpSpPr>
          <p:cNvPr id="33" name="Group 26"/>
          <p:cNvGrpSpPr>
            <a:grpSpLocks/>
          </p:cNvGrpSpPr>
          <p:nvPr/>
        </p:nvGrpSpPr>
        <p:grpSpPr bwMode="auto">
          <a:xfrm>
            <a:off x="2812660" y="5211650"/>
            <a:ext cx="1730110" cy="642937"/>
            <a:chOff x="3179" y="3533"/>
            <a:chExt cx="1006" cy="405"/>
          </a:xfrm>
        </p:grpSpPr>
        <p:sp>
          <p:nvSpPr>
            <p:cNvPr id="34" name="Line 27"/>
            <p:cNvSpPr>
              <a:spLocks noChangeShapeType="1"/>
            </p:cNvSpPr>
            <p:nvPr/>
          </p:nvSpPr>
          <p:spPr bwMode="auto">
            <a:xfrm>
              <a:off x="3179" y="3731"/>
              <a:ext cx="10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Line 28"/>
            <p:cNvSpPr>
              <a:spLocks noChangeShapeType="1"/>
            </p:cNvSpPr>
            <p:nvPr/>
          </p:nvSpPr>
          <p:spPr bwMode="auto">
            <a:xfrm>
              <a:off x="3315" y="3533"/>
              <a:ext cx="0" cy="4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9"/>
            <p:cNvSpPr>
              <a:spLocks noChangeArrowheads="1"/>
            </p:cNvSpPr>
            <p:nvPr/>
          </p:nvSpPr>
          <p:spPr bwMode="auto">
            <a:xfrm>
              <a:off x="3315" y="3557"/>
              <a:ext cx="375" cy="173"/>
            </a:xfrm>
            <a:custGeom>
              <a:avLst/>
              <a:gdLst/>
              <a:ahLst/>
              <a:cxnLst>
                <a:cxn ang="0">
                  <a:pos x="0" y="869"/>
                </a:cxn>
                <a:cxn ang="0">
                  <a:pos x="703" y="0"/>
                </a:cxn>
                <a:cxn ang="0">
                  <a:pos x="1117" y="83"/>
                </a:cxn>
                <a:cxn ang="0">
                  <a:pos x="1530" y="538"/>
                </a:cxn>
                <a:cxn ang="0">
                  <a:pos x="1819" y="869"/>
                </a:cxn>
              </a:cxnLst>
              <a:rect l="0" t="0" r="r" b="b"/>
              <a:pathLst>
                <a:path w="1820" h="870">
                  <a:moveTo>
                    <a:pt x="0" y="869"/>
                  </a:moveTo>
                  <a:cubicBezTo>
                    <a:pt x="331" y="290"/>
                    <a:pt x="703" y="0"/>
                    <a:pt x="703" y="0"/>
                  </a:cubicBezTo>
                  <a:cubicBezTo>
                    <a:pt x="703" y="0"/>
                    <a:pt x="1117" y="83"/>
                    <a:pt x="1117" y="83"/>
                  </a:cubicBezTo>
                  <a:cubicBezTo>
                    <a:pt x="1117" y="83"/>
                    <a:pt x="1530" y="538"/>
                    <a:pt x="1530" y="538"/>
                  </a:cubicBezTo>
                  <a:cubicBezTo>
                    <a:pt x="1530" y="538"/>
                    <a:pt x="1819" y="869"/>
                    <a:pt x="1819" y="869"/>
                  </a:cubicBezTo>
                </a:path>
              </a:pathLst>
            </a:custGeom>
            <a:noFill/>
            <a:ln w="3672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0"/>
            <p:cNvSpPr>
              <a:spLocks noChangeArrowheads="1"/>
            </p:cNvSpPr>
            <p:nvPr/>
          </p:nvSpPr>
          <p:spPr bwMode="auto">
            <a:xfrm>
              <a:off x="3695" y="3734"/>
              <a:ext cx="374" cy="17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03" y="869"/>
                </a:cxn>
                <a:cxn ang="0">
                  <a:pos x="1117" y="786"/>
                </a:cxn>
                <a:cxn ang="0">
                  <a:pos x="1530" y="331"/>
                </a:cxn>
                <a:cxn ang="0">
                  <a:pos x="1819" y="0"/>
                </a:cxn>
              </a:cxnLst>
              <a:rect l="0" t="0" r="r" b="b"/>
              <a:pathLst>
                <a:path w="1820" h="870">
                  <a:moveTo>
                    <a:pt x="0" y="0"/>
                  </a:moveTo>
                  <a:cubicBezTo>
                    <a:pt x="331" y="579"/>
                    <a:pt x="703" y="869"/>
                    <a:pt x="703" y="869"/>
                  </a:cubicBezTo>
                  <a:cubicBezTo>
                    <a:pt x="703" y="869"/>
                    <a:pt x="1117" y="786"/>
                    <a:pt x="1117" y="786"/>
                  </a:cubicBezTo>
                  <a:cubicBezTo>
                    <a:pt x="1117" y="786"/>
                    <a:pt x="1530" y="331"/>
                    <a:pt x="1530" y="331"/>
                  </a:cubicBezTo>
                  <a:cubicBezTo>
                    <a:pt x="1530" y="331"/>
                    <a:pt x="1819" y="0"/>
                    <a:pt x="1819" y="0"/>
                  </a:cubicBezTo>
                </a:path>
              </a:pathLst>
            </a:custGeom>
            <a:noFill/>
            <a:ln w="3672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3" name="Straight Connector 2"/>
          <p:cNvCxnSpPr/>
          <p:nvPr/>
        </p:nvCxnSpPr>
        <p:spPr>
          <a:xfrm flipV="1">
            <a:off x="0" y="1521923"/>
            <a:ext cx="9906000" cy="2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0" y="2482515"/>
            <a:ext cx="9906000" cy="2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0" y="3452333"/>
            <a:ext cx="9906000" cy="2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0" y="5103311"/>
            <a:ext cx="9906000" cy="2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0" y="5980773"/>
            <a:ext cx="9906000" cy="2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0" y="681414"/>
            <a:ext cx="9906000" cy="2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0" y="4332079"/>
            <a:ext cx="9906000" cy="2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Box 8"/>
          <p:cNvSpPr txBox="1">
            <a:spLocks noChangeArrowheads="1"/>
          </p:cNvSpPr>
          <p:nvPr/>
        </p:nvSpPr>
        <p:spPr bwMode="auto">
          <a:xfrm>
            <a:off x="111547" y="4563342"/>
            <a:ext cx="100565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GB"/>
            </a:defPPr>
            <a:lvl1pPr>
              <a:defRPr sz="2400">
                <a:solidFill>
                  <a:prstClr val="black"/>
                </a:solidFill>
                <a:latin typeface="Arial"/>
                <a:cs typeface="Arial"/>
              </a:defRPr>
            </a:lvl1pPr>
          </a:lstStyle>
          <a:p>
            <a:r>
              <a:rPr lang="en-GB" dirty="0"/>
              <a:t>Ramp</a:t>
            </a:r>
          </a:p>
        </p:txBody>
      </p:sp>
      <p:grpSp>
        <p:nvGrpSpPr>
          <p:cNvPr id="45" name="Group 18"/>
          <p:cNvGrpSpPr>
            <a:grpSpLocks/>
          </p:cNvGrpSpPr>
          <p:nvPr/>
        </p:nvGrpSpPr>
        <p:grpSpPr bwMode="auto">
          <a:xfrm>
            <a:off x="2812509" y="4455538"/>
            <a:ext cx="1334558" cy="642937"/>
            <a:chOff x="3213" y="2606"/>
            <a:chExt cx="776" cy="405"/>
          </a:xfrm>
        </p:grpSpPr>
        <p:sp>
          <p:nvSpPr>
            <p:cNvPr id="46" name="Line 19"/>
            <p:cNvSpPr>
              <a:spLocks noChangeShapeType="1"/>
            </p:cNvSpPr>
            <p:nvPr/>
          </p:nvSpPr>
          <p:spPr bwMode="auto">
            <a:xfrm>
              <a:off x="3315" y="2606"/>
              <a:ext cx="0" cy="4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Line 20"/>
            <p:cNvSpPr>
              <a:spLocks noChangeShapeType="1"/>
            </p:cNvSpPr>
            <p:nvPr/>
          </p:nvSpPr>
          <p:spPr bwMode="auto">
            <a:xfrm>
              <a:off x="3213" y="2929"/>
              <a:ext cx="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Line 21"/>
            <p:cNvSpPr>
              <a:spLocks noChangeShapeType="1"/>
            </p:cNvSpPr>
            <p:nvPr/>
          </p:nvSpPr>
          <p:spPr bwMode="auto">
            <a:xfrm flipV="1">
              <a:off x="3315" y="2639"/>
              <a:ext cx="460" cy="290"/>
            </a:xfrm>
            <a:prstGeom prst="line">
              <a:avLst/>
            </a:prstGeom>
            <a:noFill/>
            <a:ln w="36720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9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464105"/>
              </p:ext>
            </p:extLst>
          </p:nvPr>
        </p:nvGraphicFramePr>
        <p:xfrm>
          <a:off x="5369071" y="4288270"/>
          <a:ext cx="3128962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7920" name="Equation" r:id="rId15" imgW="1308100" imgH="393700" progId="Equation.DSMT4">
                  <p:embed/>
                </p:oleObj>
              </mc:Choice>
              <mc:Fallback>
                <p:oleObj name="Equation" r:id="rId15" imgW="13081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9071" y="4288270"/>
                        <a:ext cx="3128962" cy="8683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839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  <p:bldP spid="32" grpId="0"/>
      <p:bldP spid="4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2" y="1524000"/>
            <a:ext cx="7112000" cy="533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213" y="3081338"/>
            <a:ext cx="939800" cy="977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" y="4084642"/>
            <a:ext cx="2798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Reduced amplitude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response with frequency 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Integrators have a -90°phase responses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Output lags input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5894" y="6885"/>
            <a:ext cx="8229600" cy="124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Factors in transfer function: </a:t>
            </a:r>
            <a:endParaRPr lang="en-US" sz="3200" b="1" dirty="0" smtClean="0"/>
          </a:p>
          <a:p>
            <a:r>
              <a:rPr lang="en-US" sz="3200" b="1" dirty="0" smtClean="0"/>
              <a:t>Integrators</a:t>
            </a:r>
            <a:endParaRPr lang="en-US" altLang="zh-CN" sz="3200" b="1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015468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2" y="1524000"/>
            <a:ext cx="7112000" cy="533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5" y="3265488"/>
            <a:ext cx="1092200" cy="60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" y="4084642"/>
            <a:ext cx="27465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Increasing amplitude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response with frequency 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Differentiators have +90°phase responses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Output leads input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25894" y="6885"/>
            <a:ext cx="8229600" cy="124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Factors in transfer function: </a:t>
            </a:r>
            <a:endParaRPr lang="en-US" sz="3200" b="1" dirty="0" smtClean="0"/>
          </a:p>
          <a:p>
            <a:r>
              <a:rPr lang="en-US" sz="3200" b="1" dirty="0"/>
              <a:t>Differentiators </a:t>
            </a:r>
            <a:endParaRPr lang="en-US" altLang="zh-CN" sz="3200" b="1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673523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2" y="1524000"/>
            <a:ext cx="7112000" cy="533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20796"/>
          <a:stretch/>
        </p:blipFill>
        <p:spPr>
          <a:xfrm>
            <a:off x="500065" y="3418220"/>
            <a:ext cx="1384300" cy="4124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" y="4084638"/>
            <a:ext cx="296747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Increasing amplitude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response with frequency 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Frequency dependent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Phase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- High pass filter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25894" y="6885"/>
            <a:ext cx="8229600" cy="124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Factors in transfer function: </a:t>
            </a:r>
            <a:endParaRPr lang="en-US" sz="3200" b="1" dirty="0" smtClean="0"/>
          </a:p>
          <a:p>
            <a:r>
              <a:rPr lang="en-US" sz="3200" b="1" dirty="0"/>
              <a:t>First order lead terms (real zeros) </a:t>
            </a:r>
            <a:endParaRPr lang="en-US" altLang="zh-CN" sz="3200" b="1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947777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2" y="1524000"/>
            <a:ext cx="7112000" cy="533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71" y="3041639"/>
            <a:ext cx="1536700" cy="101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" y="4163038"/>
            <a:ext cx="296747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Decreasing amplitude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response with frequency 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Frequency dependent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phase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= Low pass filter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25894" y="6885"/>
            <a:ext cx="8229600" cy="1247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Factors in transfer function: </a:t>
            </a:r>
            <a:endParaRPr lang="en-US" sz="3200" b="1" dirty="0" smtClean="0"/>
          </a:p>
          <a:p>
            <a:r>
              <a:rPr lang="en-US" sz="3200" b="1" dirty="0"/>
              <a:t>First order lag terms (real </a:t>
            </a:r>
            <a:r>
              <a:rPr lang="en-US" sz="3200" b="1" dirty="0" smtClean="0"/>
              <a:t>poles)</a:t>
            </a:r>
            <a:endParaRPr lang="en-US" altLang="zh-CN" sz="3200" b="1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496301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55" y="1062999"/>
            <a:ext cx="6645791" cy="1968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6875" y="3175531"/>
            <a:ext cx="87234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K a variable (constant) gain</a:t>
            </a:r>
          </a:p>
          <a:p>
            <a:pPr algn="l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G(s) is the plant under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consideration</a:t>
            </a:r>
          </a:p>
          <a:p>
            <a:pPr marL="342900" indent="-342900" algn="l">
              <a:buFont typeface="Arial"/>
              <a:buChar char="•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 gain margin is defined as the change in open-loop gain required to make the system unstable</a:t>
            </a:r>
          </a:p>
          <a:p>
            <a:pPr marL="342900" indent="-342900" algn="l">
              <a:buFont typeface="Arial"/>
              <a:buChar char="•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 phase margin is defined as the change in open-loop phase shift required to make a closed-loop system 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unstable</a:t>
            </a:r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Feedback system goes unstable when we get positive feedback!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25894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Gain and phase margins</a:t>
            </a:r>
          </a:p>
        </p:txBody>
      </p:sp>
    </p:spTree>
    <p:extLst>
      <p:ext uri="{BB962C8B-B14F-4D97-AF65-F5344CB8AC3E}">
        <p14:creationId xmlns:p14="http://schemas.microsoft.com/office/powerpoint/2010/main" val="1707890458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9" y="1219200"/>
            <a:ext cx="9155471" cy="563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83595" y="1662600"/>
            <a:ext cx="40224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</a:rPr>
              <a:t>Extra gain 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that</a:t>
            </a:r>
            <a:r>
              <a:rPr lang="en-US" sz="2400" dirty="0" smtClean="0">
                <a:solidFill>
                  <a:srgbClr val="FF0000"/>
                </a:solidFill>
              </a:rPr>
              <a:t> will give 0dB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at -180 degree phase shift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7625" y="5497846"/>
            <a:ext cx="51468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Extra phase that will give</a:t>
            </a:r>
          </a:p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 -180 degree phase shift at 0dB gain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6882"/>
            <a:ext cx="9906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Gain and Phase Margins on the Bode Diagram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3532007" y="5102731"/>
            <a:ext cx="168552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Arial" charset="0"/>
              </a:rPr>
              <a:t>Phase </a:t>
            </a:r>
            <a:r>
              <a:rPr lang="en-US" b="1" dirty="0" smtClean="0">
                <a:latin typeface="Arial" charset="0"/>
              </a:rPr>
              <a:t>Margin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72641" y="2570780"/>
            <a:ext cx="151849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Gain Margin 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690906" y="2457214"/>
            <a:ext cx="10326" cy="73303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315136" y="5056503"/>
            <a:ext cx="2482" cy="4877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104991"/>
      </p:ext>
    </p:extLst>
  </p:cSld>
  <p:clrMapOvr>
    <a:masterClrMapping/>
  </p:clrMapOvr>
  <p:transition xmlns:p14="http://schemas.microsoft.com/office/powerpoint/2010/main" advTm="16953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02" y="974275"/>
            <a:ext cx="9469866" cy="588372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prstClr val="black"/>
                </a:solidFill>
              </a:rPr>
              <a:t>Table of Laplace transform pairs</a:t>
            </a:r>
          </a:p>
        </p:txBody>
      </p:sp>
    </p:spTree>
    <p:extLst>
      <p:ext uri="{BB962C8B-B14F-4D97-AF65-F5344CB8AC3E}">
        <p14:creationId xmlns:p14="http://schemas.microsoft.com/office/powerpoint/2010/main" val="200652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85F57E51F664C83B87C8E4A222F4E" ma:contentTypeVersion="0" ma:contentTypeDescription="Create a new document." ma:contentTypeScope="" ma:versionID="ebc8dd306f6a142732d6c39145b8c6e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6653E9-E080-481B-88BF-A67B5AD726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EB25E5A-619E-4CF7-B380-B907C71CC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0636A5B-9F36-41DC-9C2D-B6E50D1148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11599</TotalTime>
  <Words>2879</Words>
  <Application>Microsoft Macintosh PowerPoint</Application>
  <PresentationFormat>A4 Paper (210x297 mm)</PresentationFormat>
  <Paragraphs>465</Paragraphs>
  <Slides>85</Slides>
  <Notes>38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Office Theme</vt:lpstr>
      <vt:lpstr>Equation</vt:lpstr>
      <vt:lpstr>Visio</vt:lpstr>
      <vt:lpstr>MathType 6.0 Equation</vt:lpstr>
      <vt:lpstr>Microsoft Equation</vt:lpstr>
      <vt:lpstr>ROCO218: Control Engineering Dr Ian Howard   Lecture 3  Brief introduction to Laplace transforms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Lecture 3  Inverse Laplace transforms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Lecture 3  Laplace procedure for Solving DEs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3  Laplace initial and final value theorems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Interlude  10 minute break</vt:lpstr>
      <vt:lpstr>ROCO218: Control Engineering Dr Ian Howard  Lecture 3  Complex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3  Brief introduction to Fourier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3  Bode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School of Computing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SOFT211:  Server-Side Programming and Development    Lecture 1 </dc:title>
  <dc:creator>Martin Beck</dc:creator>
  <cp:lastModifiedBy>Ian Howard</cp:lastModifiedBy>
  <cp:revision>1762</cp:revision>
  <cp:lastPrinted>2017-12-27T23:02:38Z</cp:lastPrinted>
  <dcterms:created xsi:type="dcterms:W3CDTF">2013-09-22T15:12:23Z</dcterms:created>
  <dcterms:modified xsi:type="dcterms:W3CDTF">2018-02-12T15:20:38Z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0x010100EF085F57E51F664C83B87C8E4A222F4E</vt:lpwstr>
  </property>
</Properties>
</file>